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drawings/drawing11.xml" ContentType="application/vnd.openxmlformats-officedocument.drawingml.chartshapes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drawings/drawing15.xml" ContentType="application/vnd.openxmlformats-officedocument.drawingml.chartshapes+xml"/>
  <Override PartName="/ppt/charts/chart18.xml" ContentType="application/vnd.openxmlformats-officedocument.drawingml.chart+xml"/>
  <Override PartName="/ppt/drawings/drawing1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4" r:id="rId11"/>
    <p:sldId id="28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76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ebem\Desktop\&#928;&#917;&#915;&#922;&#933;\V%201.%20&#913;&#960;&#949;&#953;&#954;&#959;&#957;&#942;&#963;&#949;&#953;&#962;%20&#949;&#961;&#969;&#964;&#951;&#956;&#945;&#964;%2001%2002%202017%20(5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Yannis\YANNIS%20FLITRIS\&#916;&#929;&#913;&#931;&#932;&#919;&#929;&#921;&#927;&#932;&#919;&#932;&#913;%20&#915;&#921;&#913;&#925;&#925;&#919;%20&#934;&#923;&#921;&#932;&#929;&#919;%20&#937;&#931;%20&#924;&#917;&#923;&#917;&#932;&#919;&#932;&#919;&#931;\2017\&#927;&#924;&#927;&#931;&#928;&#927;&#925;&#916;&#921;&#913;%20&#927;&#917;&#914;&#917;&#924;\&#928;&#913;&#929;&#913;&#932;&#919;&#929;&#919;&#932;&#919;&#929;&#921;&#927;%202017\&#917;&#928;&#917;&#926;&#917;&#929;&#915;&#913;&#931;&#921;&#913;%201&#959;&#965;%20&#917;&#929;&#937;&#932;&#919;&#924;&#913;&#932;%202017\V%201.%20&#913;&#960;&#949;&#953;&#954;&#959;&#957;&#942;&#963;&#949;&#953;&#962;%20&#949;&#961;&#969;&#964;&#951;&#956;&#945;&#964;%2001%2002%202017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ebem\Desktop\&#914;&#953;&#946;&#955;&#943;&#959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ebem\Desktop\&#914;&#953;&#946;&#955;&#943;&#959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1800" b="1" dirty="0">
                <a:solidFill>
                  <a:schemeClr val="tx1"/>
                </a:solidFill>
                <a:latin typeface="Calibri" pitchFamily="34" charset="0"/>
              </a:rPr>
              <a:t>Ποσοστιαία</a:t>
            </a:r>
            <a:r>
              <a:rPr lang="el-GR" sz="1800" dirty="0">
                <a:solidFill>
                  <a:schemeClr val="tx1"/>
                </a:solidFill>
                <a:latin typeface="Calibri" pitchFamily="34" charset="0"/>
              </a:rPr>
              <a:t> κατανομή των </a:t>
            </a:r>
            <a:r>
              <a:rPr lang="el-GR" sz="1800" dirty="0" err="1">
                <a:solidFill>
                  <a:schemeClr val="tx1"/>
                </a:solidFill>
                <a:latin typeface="Calibri" pitchFamily="34" charset="0"/>
              </a:rPr>
              <a:t>ανταποκριθέντων</a:t>
            </a:r>
            <a:r>
              <a:rPr lang="el-GR" sz="1800" dirty="0">
                <a:solidFill>
                  <a:schemeClr val="tx1"/>
                </a:solidFill>
                <a:latin typeface="Calibri" pitchFamily="34" charset="0"/>
              </a:rPr>
              <a:t> επιχειρήσεων,</a:t>
            </a:r>
            <a:r>
              <a:rPr lang="el-GR" sz="1800" baseline="0" dirty="0">
                <a:solidFill>
                  <a:schemeClr val="tx1"/>
                </a:solidFill>
                <a:latin typeface="Calibri" pitchFamily="34" charset="0"/>
              </a:rPr>
              <a:t> στους υφιστάμενους Κλάδους της Μαγνησίας με συλλογή απαντήσεων στις </a:t>
            </a:r>
          </a:p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1800" baseline="0" dirty="0">
                <a:solidFill>
                  <a:schemeClr val="tx1"/>
                </a:solidFill>
                <a:latin typeface="Calibri" pitchFamily="34" charset="0"/>
              </a:rPr>
              <a:t>18-10-2016 και στις 01-02-2017 αντίστοιχα</a:t>
            </a:r>
          </a:p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'1η ενότητα'!$A$116</c:f>
              <c:strCache>
                <c:ptCount val="1"/>
                <c:pt idx="0">
                  <c:v>Συλλογή απαντήσεων στις 18-10-2016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1"/>
            <c:bubble3D val="0"/>
            <c:spPr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1</a:t>
                    </a:r>
                    <a:r>
                      <a:rPr lang="en-US" sz="2400" dirty="0" smtClean="0">
                        <a:latin typeface="Calibri" pitchFamily="34" charset="0"/>
                      </a:rPr>
                      <a:t>4%</a:t>
                    </a:r>
                    <a:endParaRPr lang="en-US" sz="2400" dirty="0">
                      <a:latin typeface="Calibri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algn="ctr" rtl="0">
                      <a:defRPr lang="en-US" sz="24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itchFamily="34" charset="0"/>
                        <a:ea typeface="+mn-ea"/>
                        <a:cs typeface="+mn-cs"/>
                      </a:defRPr>
                    </a:pPr>
                    <a:r>
                      <a:rPr lang="en-US" sz="24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itchFamily="34" charset="0"/>
                        <a:ea typeface="+mn-ea"/>
                        <a:cs typeface="+mn-cs"/>
                      </a:rPr>
                      <a:t>31%</a:t>
                    </a:r>
                    <a:endParaRPr lang="en-US" sz="24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Calibri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5</a:t>
                    </a:r>
                    <a:r>
                      <a:rPr lang="en-US" sz="2400" dirty="0" smtClean="0">
                        <a:latin typeface="Calibri" pitchFamily="34" charset="0"/>
                      </a:rPr>
                      <a:t>6%</a:t>
                    </a:r>
                    <a:endParaRPr lang="en-US" sz="2400" dirty="0">
                      <a:latin typeface="Calibri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'1η ενότητα'!$B$115:$D$115</c:f>
              <c:strCache>
                <c:ptCount val="3"/>
                <c:pt idx="0">
                  <c:v>ΕΜΠΟΡΙΚΟΣ ΚΛΑΔΟΣ</c:v>
                </c:pt>
                <c:pt idx="1">
                  <c:v>ΒΙΟΤΕΧΝΙΚΟΣ ΚΛΑΔΟΣ</c:v>
                </c:pt>
                <c:pt idx="2">
                  <c:v>ΕΠΑΓ/ΚΟΣ ΚΛΑΔΟΣ</c:v>
                </c:pt>
              </c:strCache>
            </c:strRef>
          </c:cat>
          <c:val>
            <c:numRef>
              <c:f>'1η ενότητα'!$B$116:$D$116</c:f>
              <c:numCache>
                <c:formatCode>0</c:formatCode>
                <c:ptCount val="3"/>
                <c:pt idx="0">
                  <c:v>13.636363636363635</c:v>
                </c:pt>
                <c:pt idx="1">
                  <c:v>30.519480519480531</c:v>
                </c:pt>
                <c:pt idx="2">
                  <c:v>55.844155844155971</c:v>
                </c:pt>
              </c:numCache>
            </c:numRef>
          </c:val>
        </c:ser>
        <c:ser>
          <c:idx val="1"/>
          <c:order val="1"/>
          <c:tx>
            <c:strRef>
              <c:f>'1η ενότητα'!$A$117</c:f>
              <c:strCache>
                <c:ptCount val="1"/>
                <c:pt idx="0">
                  <c:v>Συλλογή απαντήσεων στις 01-02-2017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itchFamily="34" charset="0"/>
                        <a:ea typeface="+mn-ea"/>
                        <a:cs typeface="+mn-cs"/>
                      </a:rPr>
                      <a:t>2</a:t>
                    </a:r>
                    <a:r>
                      <a:rPr lang="en-US" sz="2400" dirty="0" smtClean="0">
                        <a:latin typeface="Calibri" pitchFamily="34" charset="0"/>
                      </a:rPr>
                      <a:t>4%</a:t>
                    </a:r>
                    <a:endParaRPr lang="en-US" sz="2400" dirty="0">
                      <a:latin typeface="Calibri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itchFamily="34" charset="0"/>
                        <a:ea typeface="+mn-ea"/>
                        <a:cs typeface="+mn-cs"/>
                      </a:rPr>
                      <a:t>1</a:t>
                    </a:r>
                    <a:r>
                      <a:rPr lang="en-US" dirty="0" smtClean="0"/>
                      <a:t>4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libri" pitchFamily="34" charset="0"/>
                        <a:ea typeface="+mn-ea"/>
                        <a:cs typeface="+mn-cs"/>
                      </a:rPr>
                      <a:t>6</a:t>
                    </a:r>
                    <a:r>
                      <a:rPr lang="en-US" dirty="0" smtClean="0"/>
                      <a:t>1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 rtl="0">
                  <a:defRPr lang="el-GR" sz="2400" b="1" i="0" u="none" strike="noStrike" kern="1200" baseline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'1η ενότητα'!$B$115:$D$115</c:f>
              <c:strCache>
                <c:ptCount val="3"/>
                <c:pt idx="0">
                  <c:v>ΕΜΠΟΡΙΚΟΣ ΚΛΑΔΟΣ</c:v>
                </c:pt>
                <c:pt idx="1">
                  <c:v>ΒΙΟΤΕΧΝΙΚΟΣ ΚΛΑΔΟΣ</c:v>
                </c:pt>
                <c:pt idx="2">
                  <c:v>ΕΠΑΓ/ΚΟΣ ΚΛΑΔΟΣ</c:v>
                </c:pt>
              </c:strCache>
            </c:strRef>
          </c:cat>
          <c:val>
            <c:numRef>
              <c:f>'1η ενότητα'!$B$117:$D$117</c:f>
              <c:numCache>
                <c:formatCode>0</c:formatCode>
                <c:ptCount val="3"/>
                <c:pt idx="0">
                  <c:v>24.09972299168971</c:v>
                </c:pt>
                <c:pt idx="1">
                  <c:v>14.404432132964018</c:v>
                </c:pt>
                <c:pt idx="2">
                  <c:v>61.495844875346144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4066400"/>
        <c:axId val="363277072"/>
      </c:barChart>
      <c:catAx>
        <c:axId val="37406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363277072"/>
        <c:crosses val="autoZero"/>
        <c:auto val="1"/>
        <c:lblAlgn val="ctr"/>
        <c:lblOffset val="100"/>
        <c:noMultiLvlLbl val="0"/>
      </c:catAx>
      <c:valAx>
        <c:axId val="36327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37406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27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path path="shape">
        <a:fillToRect l="50000" t="50000" r="50000" b="50000"/>
      </a:path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+mn-ea"/>
                <a:cs typeface="+mn-cs"/>
              </a:defRPr>
            </a:pPr>
            <a:r>
              <a:rPr lang="el-GR" sz="1800">
                <a:solidFill>
                  <a:schemeClr val="tx1"/>
                </a:solidFill>
                <a:latin typeface="Calibri" pitchFamily="34" charset="0"/>
              </a:rPr>
              <a:t>Θεωρείτε ότι θα μπορέσετε να ανταποκριθείτε στις υποχρεώσεις σας στο επόμενο τρίμηνο;</a:t>
            </a:r>
          </a:p>
          <a:p>
            <a:pPr>
              <a:defRPr sz="18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+mn-ea"/>
                <a:cs typeface="+mn-cs"/>
              </a:defRPr>
            </a:pPr>
            <a:endParaRPr lang="fr-FR" sz="1800">
              <a:solidFill>
                <a:schemeClr val="tx1"/>
              </a:solidFill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11195740834114339"/>
          <c:y val="3.4643968130525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6857372667716217E-2"/>
          <c:y val="0.27692138980207681"/>
          <c:w val="0.93593586710781029"/>
          <c:h val="0.496348829138025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'2η ενότητα'!$B$147</c:f>
              <c:strCache>
                <c:ptCount val="1"/>
                <c:pt idx="0">
                  <c:v>Ναι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1498821289625775E-17"/>
                  <c:y val="8.167433676579865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2</a:t>
                    </a:r>
                    <a:r>
                      <a:rPr lang="en-US" dirty="0" smtClean="0"/>
                      <a:t>9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3</a:t>
                    </a:r>
                    <a:r>
                      <a:rPr lang="en-US" dirty="0" smtClean="0"/>
                      <a:t>8%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'2η ενότητα'!$A$148:$A$149</c:f>
              <c:strCache>
                <c:ptCount val="2"/>
                <c:pt idx="0">
                  <c:v>Συλλογή απαντήσεων στις 01-02-2017</c:v>
                </c:pt>
                <c:pt idx="1">
                  <c:v>Συλλογή απαντήσεων στις 18-10-2016</c:v>
                </c:pt>
              </c:strCache>
            </c:strRef>
          </c:cat>
          <c:val>
            <c:numRef>
              <c:f>'2η ενότητα'!$B$148:$B$149</c:f>
              <c:numCache>
                <c:formatCode>0</c:formatCode>
                <c:ptCount val="2"/>
                <c:pt idx="0">
                  <c:v>28.80886426592798</c:v>
                </c:pt>
                <c:pt idx="1">
                  <c:v>37.662337662337656</c:v>
                </c:pt>
              </c:numCache>
            </c:numRef>
          </c:val>
        </c:ser>
        <c:ser>
          <c:idx val="1"/>
          <c:order val="1"/>
          <c:tx>
            <c:strRef>
              <c:f>'2η ενότητα'!$C$147</c:f>
              <c:strCache>
                <c:ptCount val="1"/>
                <c:pt idx="0">
                  <c:v>Όχι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7</a:t>
                    </a:r>
                    <a:r>
                      <a:rPr lang="en-US" dirty="0" smtClean="0"/>
                      <a:t>1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6</a:t>
                    </a:r>
                    <a:r>
                      <a:rPr lang="en-US" dirty="0" smtClean="0"/>
                      <a:t>2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'2η ενότητα'!$A$148:$A$149</c:f>
              <c:strCache>
                <c:ptCount val="2"/>
                <c:pt idx="0">
                  <c:v>Συλλογή απαντήσεων στις 01-02-2017</c:v>
                </c:pt>
                <c:pt idx="1">
                  <c:v>Συλλογή απαντήσεων στις 18-10-2016</c:v>
                </c:pt>
              </c:strCache>
            </c:strRef>
          </c:cat>
          <c:val>
            <c:numRef>
              <c:f>'2η ενότητα'!$C$148:$C$149</c:f>
              <c:numCache>
                <c:formatCode>0</c:formatCode>
                <c:ptCount val="2"/>
                <c:pt idx="0">
                  <c:v>71.19113573407202</c:v>
                </c:pt>
                <c:pt idx="1">
                  <c:v>62.337662337662223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6155760"/>
        <c:axId val="446149488"/>
      </c:barChart>
      <c:catAx>
        <c:axId val="44615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46149488"/>
        <c:crosses val="autoZero"/>
        <c:auto val="1"/>
        <c:lblAlgn val="ctr"/>
        <c:lblOffset val="100"/>
        <c:noMultiLvlLbl val="0"/>
      </c:catAx>
      <c:valAx>
        <c:axId val="44614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4615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 sz="1800" dirty="0">
                <a:solidFill>
                  <a:schemeClr val="tx1"/>
                </a:solidFill>
              </a:rPr>
              <a:t>Ο τζίρος του τριμήνου αυξήθηκε ή μειώθηκε;</a:t>
            </a:r>
            <a:endParaRPr lang="fr-FR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'3η ενότητα'!$A$16</c:f>
              <c:strCache>
                <c:ptCount val="1"/>
                <c:pt idx="0">
                  <c:v>Συλλογή απαντήσεων στις 01-02-2017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2.3691397473249259E-2"/>
                </c:manualLayout>
              </c:layout>
              <c:tx>
                <c:rich>
                  <a:bodyPr/>
                  <a:lstStyle/>
                  <a:p>
                    <a:fld id="{A7575270-FCDD-430A-9B56-8ED2F97EEA37}" type="VALUE">
                      <a:rPr lang="en-US" sz="2400" b="1"/>
                      <a:pPr/>
                      <a:t>[ΤΙΜΗ]</a:t>
                    </a:fld>
                    <a:r>
                      <a:rPr lang="en-US" sz="2400" b="1">
                        <a:latin typeface="Calibri" panose="020F050202020403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23F2433-F50A-4369-839A-6E5C85401D2A}" type="VALUE">
                      <a:rPr lang="en-US" sz="2400" b="1">
                        <a:solidFill>
                          <a:schemeClr val="tx1"/>
                        </a:solidFill>
                        <a:latin typeface="+mn-lt"/>
                      </a:rPr>
                      <a:pPr/>
                      <a:t>[ΤΙΜΗ]</a:t>
                    </a:fld>
                    <a:r>
                      <a:rPr lang="en-US" sz="2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4E0438C-C106-4B95-9A2E-ABB302A5BC04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'3η ενότητα'!$B$15:$D$15</c:f>
              <c:strCache>
                <c:ptCount val="3"/>
                <c:pt idx="0">
                  <c:v>Αυξήθηκε</c:v>
                </c:pt>
                <c:pt idx="1">
                  <c:v>Μειώθηκε</c:v>
                </c:pt>
                <c:pt idx="2">
                  <c:v>Σταθερό</c:v>
                </c:pt>
              </c:strCache>
            </c:strRef>
          </c:cat>
          <c:val>
            <c:numRef>
              <c:f>'3η ενότητα'!$B$16:$D$16</c:f>
              <c:numCache>
                <c:formatCode>0.0</c:formatCode>
                <c:ptCount val="3"/>
                <c:pt idx="0">
                  <c:v>21.606648199445981</c:v>
                </c:pt>
                <c:pt idx="1">
                  <c:v>76.73130193905817</c:v>
                </c:pt>
                <c:pt idx="2">
                  <c:v>1.6620498614958459</c:v>
                </c:pt>
              </c:numCache>
            </c:numRef>
          </c:val>
        </c:ser>
        <c:ser>
          <c:idx val="1"/>
          <c:order val="1"/>
          <c:tx>
            <c:strRef>
              <c:f>'3η ενότητα'!$A$17</c:f>
              <c:strCache>
                <c:ptCount val="1"/>
                <c:pt idx="0">
                  <c:v>Συλλογή απαντήσεων στις 18-10-2016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1B661BC-2A68-4B77-9664-18B70F68F80A}" type="VALUE">
                      <a:rPr lang="en-US"/>
                      <a:pPr/>
                      <a:t>[ΤΙΜΗ]</a:t>
                    </a:fld>
                    <a:r>
                      <a:rPr lang="en-US">
                        <a:latin typeface="Calibri" panose="020F0502020204030204" pitchFamily="34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5555555555555558E-3"/>
                  <c:y val="0"/>
                </c:manualLayout>
              </c:layout>
              <c:tx>
                <c:rich>
                  <a:bodyPr/>
                  <a:lstStyle/>
                  <a:p>
                    <a:fld id="{0A05C87C-71A7-4013-B953-C90DB789A868}" type="VALUE">
                      <a:rPr lang="en-US" sz="2400" b="1">
                        <a:solidFill>
                          <a:schemeClr val="tx1"/>
                        </a:solidFill>
                        <a:latin typeface="+mn-lt"/>
                      </a:rPr>
                      <a:pPr/>
                      <a:t>[ΤΙΜΗ]</a:t>
                    </a:fld>
                    <a:r>
                      <a:rPr lang="en-US" sz="2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'3η ενότητα'!$B$15:$D$15</c:f>
              <c:strCache>
                <c:ptCount val="3"/>
                <c:pt idx="0">
                  <c:v>Αυξήθηκε</c:v>
                </c:pt>
                <c:pt idx="1">
                  <c:v>Μειώθηκε</c:v>
                </c:pt>
                <c:pt idx="2">
                  <c:v>Σταθερό</c:v>
                </c:pt>
              </c:strCache>
            </c:strRef>
          </c:cat>
          <c:val>
            <c:numRef>
              <c:f>'3η ενότητα'!$B$17:$D$17</c:f>
              <c:numCache>
                <c:formatCode>0</c:formatCode>
                <c:ptCount val="3"/>
                <c:pt idx="0">
                  <c:v>22.077922077922079</c:v>
                </c:pt>
                <c:pt idx="1">
                  <c:v>77.922077922077918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46152232"/>
        <c:axId val="450032272"/>
      </c:barChart>
      <c:catAx>
        <c:axId val="44615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50032272"/>
        <c:crosses val="autoZero"/>
        <c:auto val="1"/>
        <c:lblAlgn val="ctr"/>
        <c:lblOffset val="100"/>
        <c:noMultiLvlLbl val="0"/>
      </c:catAx>
      <c:valAx>
        <c:axId val="45003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615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'3η ενότητα'!$B$59</c:f>
              <c:strCache>
                <c:ptCount val="1"/>
                <c:pt idx="0">
                  <c:v>Σύμφωνα με τα στοιχεία της 01-02-2017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0" dirty="0" smtClean="0">
                        <a:latin typeface="Calibri" pitchFamily="34" charset="0"/>
                      </a:rPr>
                      <a:t>7</a:t>
                    </a:r>
                    <a:r>
                      <a:rPr lang="en-US" dirty="0" smtClean="0"/>
                      <a:t>8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0" dirty="0" smtClean="0">
                        <a:latin typeface="Calibri" pitchFamily="34" charset="0"/>
                      </a:rPr>
                      <a:t>3</a:t>
                    </a:r>
                    <a:r>
                      <a:rPr lang="en-US" dirty="0" smtClean="0"/>
                      <a:t>3%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b="0" dirty="0" smtClean="0">
                        <a:latin typeface="Calibri" pitchFamily="34" charset="0"/>
                      </a:rPr>
                      <a:t>1</a:t>
                    </a:r>
                    <a:r>
                      <a:rPr lang="en-US" dirty="0" smtClean="0"/>
                      <a:t>3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400" b="0" dirty="0" smtClean="0">
                        <a:latin typeface="Calibri" pitchFamily="34" charset="0"/>
                      </a:rPr>
                      <a:t>3</a:t>
                    </a:r>
                    <a:r>
                      <a:rPr lang="en-US" dirty="0" smtClean="0"/>
                      <a:t>2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'3η ενότητα'!$A$60:$A$63</c:f>
              <c:strCache>
                <c:ptCount val="4"/>
                <c:pt idx="0">
                  <c:v>ΠΟΣΟΣΤΟ ΑΝΤΑΠΟΚΡΙΘΕΝΤΩΝ ΌΤΙ ΜΕΙΩΘΗΚΕ Ο ΤΖΙΡΟΣ ΤΟΥΣ</c:v>
                </c:pt>
                <c:pt idx="1">
                  <c:v>0-20%</c:v>
                </c:pt>
                <c:pt idx="2">
                  <c:v>20-40%</c:v>
                </c:pt>
                <c:pt idx="3">
                  <c:v>50% +</c:v>
                </c:pt>
              </c:strCache>
            </c:strRef>
          </c:cat>
          <c:val>
            <c:numRef>
              <c:f>'3η ενότητα'!$B$60:$B$63</c:f>
              <c:numCache>
                <c:formatCode>0</c:formatCode>
                <c:ptCount val="4"/>
                <c:pt idx="0">
                  <c:v>78.028169014084341</c:v>
                </c:pt>
                <c:pt idx="1">
                  <c:v>33.239436619718305</c:v>
                </c:pt>
                <c:pt idx="2">
                  <c:v>12.957746478873265</c:v>
                </c:pt>
                <c:pt idx="3">
                  <c:v>31.83098591549302</c:v>
                </c:pt>
              </c:numCache>
            </c:numRef>
          </c:val>
        </c:ser>
        <c:ser>
          <c:idx val="1"/>
          <c:order val="1"/>
          <c:tx>
            <c:strRef>
              <c:f>'3η ενότητα'!$C$59</c:f>
              <c:strCache>
                <c:ptCount val="1"/>
                <c:pt idx="0">
                  <c:v>Σύμφωνα με τα στοιχεία της 18-10-2016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0" dirty="0" smtClean="0">
                        <a:latin typeface="Calibri" pitchFamily="34" charset="0"/>
                      </a:rPr>
                      <a:t>7</a:t>
                    </a:r>
                    <a:r>
                      <a:rPr lang="en-US" dirty="0" smtClean="0"/>
                      <a:t>8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0" dirty="0" smtClean="0">
                        <a:latin typeface="Calibri" pitchFamily="34" charset="0"/>
                      </a:rPr>
                      <a:t>2</a:t>
                    </a:r>
                    <a:r>
                      <a:rPr lang="en-US" dirty="0" smtClean="0"/>
                      <a:t>2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 b="0" dirty="0" smtClean="0">
                        <a:latin typeface="Calibri" pitchFamily="34" charset="0"/>
                      </a:rPr>
                      <a:t>3</a:t>
                    </a:r>
                    <a:r>
                      <a:rPr lang="en-US" dirty="0" smtClean="0"/>
                      <a:t>1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2400" b="0" dirty="0" smtClean="0">
                        <a:latin typeface="Calibri" pitchFamily="34" charset="0"/>
                      </a:rPr>
                      <a:t>2</a:t>
                    </a:r>
                    <a:r>
                      <a:rPr lang="en-US" dirty="0" smtClean="0"/>
                      <a:t>6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'3η ενότητα'!$A$60:$A$63</c:f>
              <c:strCache>
                <c:ptCount val="4"/>
                <c:pt idx="0">
                  <c:v>ΠΟΣΟΣΤΟ ΑΝΤΑΠΟΚΡΙΘΕΝΤΩΝ ΌΤΙ ΜΕΙΩΘΗΚΕ Ο ΤΖΙΡΟΣ ΤΟΥΣ</c:v>
                </c:pt>
                <c:pt idx="1">
                  <c:v>0-20%</c:v>
                </c:pt>
                <c:pt idx="2">
                  <c:v>20-40%</c:v>
                </c:pt>
                <c:pt idx="3">
                  <c:v>50% +</c:v>
                </c:pt>
              </c:strCache>
            </c:strRef>
          </c:cat>
          <c:val>
            <c:numRef>
              <c:f>'3η ενότητα'!$C$60:$C$63</c:f>
              <c:numCache>
                <c:formatCode>0</c:formatCode>
                <c:ptCount val="4"/>
                <c:pt idx="0">
                  <c:v>78</c:v>
                </c:pt>
                <c:pt idx="1">
                  <c:v>21.753246753246753</c:v>
                </c:pt>
                <c:pt idx="2">
                  <c:v>30.519480519480531</c:v>
                </c:pt>
                <c:pt idx="3">
                  <c:v>25.649350649350648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50031488"/>
        <c:axId val="450031880"/>
      </c:barChart>
      <c:catAx>
        <c:axId val="45003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50031880"/>
        <c:crosses val="autoZero"/>
        <c:auto val="1"/>
        <c:lblAlgn val="ctr"/>
        <c:lblOffset val="100"/>
        <c:noMultiLvlLbl val="0"/>
      </c:catAx>
      <c:valAx>
        <c:axId val="450031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crossAx val="45003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+mn-ea"/>
                <a:cs typeface="+mn-cs"/>
              </a:defRPr>
            </a:pPr>
            <a:r>
              <a:rPr lang="el-GR" sz="1800">
                <a:solidFill>
                  <a:schemeClr val="tx1"/>
                </a:solidFill>
                <a:latin typeface="Calibri" pitchFamily="34" charset="0"/>
              </a:rPr>
              <a:t>Νομίζετε ότι θα βελτιωθεί η οικονομική κατάσταση στο επόμενο τρίμηνο;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'3η ενότητα'!$A$73</c:f>
              <c:strCache>
                <c:ptCount val="1"/>
                <c:pt idx="0">
                  <c:v>Συλλογή απαντήσεων στις 01-02-2017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1</a:t>
                    </a:r>
                    <a:r>
                      <a:rPr lang="en-US" dirty="0" smtClean="0"/>
                      <a:t>4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8</a:t>
                    </a:r>
                    <a:r>
                      <a:rPr lang="en-US" dirty="0" smtClean="0"/>
                      <a:t>6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'3η ενότητα'!$B$72:$C$72</c:f>
              <c:strCache>
                <c:ptCount val="2"/>
                <c:pt idx="0">
                  <c:v>Ναι </c:v>
                </c:pt>
                <c:pt idx="1">
                  <c:v>Όχι</c:v>
                </c:pt>
              </c:strCache>
            </c:strRef>
          </c:cat>
          <c:val>
            <c:numRef>
              <c:f>'3η ενότητα'!$B$73:$C$73</c:f>
              <c:numCache>
                <c:formatCode>0</c:formatCode>
                <c:ptCount val="2"/>
                <c:pt idx="0">
                  <c:v>13.85041551246541</c:v>
                </c:pt>
                <c:pt idx="1">
                  <c:v>86.149584487534611</c:v>
                </c:pt>
              </c:numCache>
            </c:numRef>
          </c:val>
        </c:ser>
        <c:ser>
          <c:idx val="1"/>
          <c:order val="1"/>
          <c:tx>
            <c:strRef>
              <c:f>'3η ενότητα'!$A$74</c:f>
              <c:strCache>
                <c:ptCount val="1"/>
                <c:pt idx="0">
                  <c:v>Συλλογή απαντήσεων στις 18-10-2016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6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9</a:t>
                    </a:r>
                    <a:r>
                      <a:rPr lang="en-US" dirty="0" smtClean="0"/>
                      <a:t>4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'3η ενότητα'!$B$72:$C$72</c:f>
              <c:strCache>
                <c:ptCount val="2"/>
                <c:pt idx="0">
                  <c:v>Ναι </c:v>
                </c:pt>
                <c:pt idx="1">
                  <c:v>Όχι</c:v>
                </c:pt>
              </c:strCache>
            </c:strRef>
          </c:cat>
          <c:val>
            <c:numRef>
              <c:f>'3η ενότητα'!$B$74:$C$74</c:f>
              <c:numCache>
                <c:formatCode>0</c:formatCode>
                <c:ptCount val="2"/>
                <c:pt idx="0">
                  <c:v>5.8441558441558303</c:v>
                </c:pt>
                <c:pt idx="1">
                  <c:v>94.155844155843937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0032664"/>
        <c:axId val="450028352"/>
      </c:barChart>
      <c:catAx>
        <c:axId val="45003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50028352"/>
        <c:crosses val="autoZero"/>
        <c:auto val="1"/>
        <c:lblAlgn val="ctr"/>
        <c:lblOffset val="100"/>
        <c:noMultiLvlLbl val="0"/>
      </c:catAx>
      <c:valAx>
        <c:axId val="45002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50032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+mn-ea"/>
                <a:cs typeface="+mn-cs"/>
              </a:defRPr>
            </a:pPr>
            <a:r>
              <a:rPr lang="el-GR" sz="2000">
                <a:solidFill>
                  <a:schemeClr val="tx1"/>
                </a:solidFill>
                <a:latin typeface="Calibri" pitchFamily="34" charset="0"/>
              </a:rPr>
              <a:t>Θα προχωρήσετε σε νέες επενδύσεις;</a:t>
            </a:r>
            <a:endParaRPr lang="fr-FR" sz="2000">
              <a:solidFill>
                <a:schemeClr val="tx1"/>
              </a:solidFill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2423466046681354"/>
          <c:y val="2.6715367551441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'3η ενότητα'!$A$117</c:f>
              <c:strCache>
                <c:ptCount val="1"/>
                <c:pt idx="0">
                  <c:v>Συλλογή απαντήσεων στις 01-02-2017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1</a:t>
                    </a:r>
                    <a:r>
                      <a:rPr lang="en-US" dirty="0" smtClean="0"/>
                      <a:t>2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8</a:t>
                    </a:r>
                    <a:r>
                      <a:rPr lang="en-US" dirty="0" smtClean="0"/>
                      <a:t>8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'3η ενότητα'!$B$116:$C$116</c:f>
              <c:strCache>
                <c:ptCount val="2"/>
                <c:pt idx="0">
                  <c:v>Ναι </c:v>
                </c:pt>
                <c:pt idx="1">
                  <c:v>Όχι</c:v>
                </c:pt>
              </c:strCache>
            </c:strRef>
          </c:cat>
          <c:val>
            <c:numRef>
              <c:f>'3η ενότητα'!$B$117:$C$117</c:f>
              <c:numCache>
                <c:formatCode>0</c:formatCode>
                <c:ptCount val="2"/>
                <c:pt idx="0">
                  <c:v>11.911357340720221</c:v>
                </c:pt>
                <c:pt idx="1">
                  <c:v>88.088642659279785</c:v>
                </c:pt>
              </c:numCache>
            </c:numRef>
          </c:val>
        </c:ser>
        <c:ser>
          <c:idx val="1"/>
          <c:order val="1"/>
          <c:tx>
            <c:strRef>
              <c:f>'3η ενότητα'!$A$118</c:f>
              <c:strCache>
                <c:ptCount val="1"/>
                <c:pt idx="0">
                  <c:v>Συλλογή απαντήσεων στις 18-10-2016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6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9</a:t>
                    </a:r>
                    <a:r>
                      <a:rPr lang="en-US" dirty="0" smtClean="0"/>
                      <a:t>4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'3η ενότητα'!$B$116:$C$116</c:f>
              <c:strCache>
                <c:ptCount val="2"/>
                <c:pt idx="0">
                  <c:v>Ναι </c:v>
                </c:pt>
                <c:pt idx="1">
                  <c:v>Όχι</c:v>
                </c:pt>
              </c:strCache>
            </c:strRef>
          </c:cat>
          <c:val>
            <c:numRef>
              <c:f>'3η ενότητα'!$B$118:$C$118</c:f>
              <c:numCache>
                <c:formatCode>0</c:formatCode>
                <c:ptCount val="2"/>
                <c:pt idx="0">
                  <c:v>6.1688311688311686</c:v>
                </c:pt>
                <c:pt idx="1">
                  <c:v>93.831168831168839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450029528"/>
        <c:axId val="450033448"/>
      </c:barChart>
      <c:catAx>
        <c:axId val="450029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50033448"/>
        <c:crosses val="autoZero"/>
        <c:auto val="1"/>
        <c:lblAlgn val="ctr"/>
        <c:lblOffset val="100"/>
        <c:noMultiLvlLbl val="0"/>
      </c:catAx>
      <c:valAx>
        <c:axId val="450033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5002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accent1">
        <a:lumMod val="60000"/>
        <a:lumOff val="40000"/>
      </a:scheme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2000">
                <a:latin typeface="Calibri" pitchFamily="34" charset="0"/>
              </a:rPr>
              <a:t>Απευθύνεστε στην χονδρική ή λιανική αγορά;</a:t>
            </a:r>
            <a:endParaRPr lang="fr-FR" sz="200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2261368360504747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'4η ενότητα'!$A$25</c:f>
              <c:strCache>
                <c:ptCount val="1"/>
                <c:pt idx="0">
                  <c:v>Συλλογή απαντήσεων στις 01-02-2017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5.6893320097050164E-3"/>
                  <c:y val="-8.8321415465621705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1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en-US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223330024262541E-3"/>
                  <c:y val="-4.5561015106065535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8</a:t>
                    </a:r>
                    <a:r>
                      <a:rPr lang="en-US" dirty="0" smtClean="0"/>
                      <a:t>9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'4η ενότητα'!$B$24:$C$24</c:f>
              <c:strCache>
                <c:ptCount val="2"/>
                <c:pt idx="0">
                  <c:v>Χονδρική</c:v>
                </c:pt>
                <c:pt idx="1">
                  <c:v>Λιανική</c:v>
                </c:pt>
              </c:strCache>
            </c:strRef>
          </c:cat>
          <c:val>
            <c:numRef>
              <c:f>'4η ενότητα'!$B$25:$C$25</c:f>
              <c:numCache>
                <c:formatCode>0</c:formatCode>
                <c:ptCount val="2"/>
                <c:pt idx="0">
                  <c:v>11.0803324099723</c:v>
                </c:pt>
                <c:pt idx="1">
                  <c:v>88.919667590027828</c:v>
                </c:pt>
              </c:numCache>
            </c:numRef>
          </c:val>
        </c:ser>
        <c:ser>
          <c:idx val="1"/>
          <c:order val="1"/>
          <c:tx>
            <c:strRef>
              <c:f>'4η ενότητα'!$A$26</c:f>
              <c:strCache>
                <c:ptCount val="1"/>
                <c:pt idx="0">
                  <c:v>Συλλογή απαντήσεων στις 18-10-2016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1343945654783884E-3"/>
                  <c:y val="-8.7765921631603253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2</a:t>
                    </a:r>
                    <a:r>
                      <a:rPr lang="en-US" dirty="0" smtClean="0"/>
                      <a:t>0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430321525828223E-16"/>
                  <c:y val="-1.8838395060481502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8</a:t>
                    </a:r>
                    <a:r>
                      <a:rPr lang="en-US" dirty="0" smtClean="0"/>
                      <a:t>0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'4η ενότητα'!$B$24:$C$24</c:f>
              <c:strCache>
                <c:ptCount val="2"/>
                <c:pt idx="0">
                  <c:v>Χονδρική</c:v>
                </c:pt>
                <c:pt idx="1">
                  <c:v>Λιανική</c:v>
                </c:pt>
              </c:strCache>
            </c:strRef>
          </c:cat>
          <c:val>
            <c:numRef>
              <c:f>'4η ενότητα'!$B$26:$C$26</c:f>
              <c:numCache>
                <c:formatCode>0</c:formatCode>
                <c:ptCount val="2"/>
                <c:pt idx="0">
                  <c:v>19.520547945205479</c:v>
                </c:pt>
                <c:pt idx="1">
                  <c:v>80.479452054794294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50027568"/>
        <c:axId val="450029136"/>
      </c:barChart>
      <c:catAx>
        <c:axId val="45002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50029136"/>
        <c:crosses val="autoZero"/>
        <c:auto val="1"/>
        <c:lblAlgn val="ctr"/>
        <c:lblOffset val="100"/>
        <c:noMultiLvlLbl val="0"/>
      </c:catAx>
      <c:valAx>
        <c:axId val="4500291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crossAx val="45002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27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path path="shap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2000">
                <a:latin typeface="Calibri" pitchFamily="34" charset="0"/>
              </a:rPr>
              <a:t>Απευθύνεστε στην Ελληνική αγορά ή στις εξαγωγές;</a:t>
            </a:r>
            <a:endParaRPr lang="fr-FR" sz="2000">
              <a:latin typeface="Calibri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'4η ενότητα'!$A$82</c:f>
              <c:strCache>
                <c:ptCount val="1"/>
                <c:pt idx="0">
                  <c:v>Συλλογή απαντήσεων στις 01-02-2017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1.5887874320270725E-3"/>
                  <c:y val="2.2814925325757344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9</a:t>
                    </a:r>
                    <a:r>
                      <a:rPr lang="en-US" dirty="0" smtClean="0"/>
                      <a:t>1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778250865019016E-3"/>
                  <c:y val="1.4182727492359761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9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'4η ενότητα'!$B$81:$C$81</c:f>
              <c:strCache>
                <c:ptCount val="2"/>
                <c:pt idx="0">
                  <c:v>Ελληνική αγορά</c:v>
                </c:pt>
                <c:pt idx="1">
                  <c:v>Εξαγωγές</c:v>
                </c:pt>
              </c:strCache>
            </c:strRef>
          </c:cat>
          <c:val>
            <c:numRef>
              <c:f>'4η ενότητα'!$B$82:$C$82</c:f>
              <c:numCache>
                <c:formatCode>0</c:formatCode>
                <c:ptCount val="2"/>
                <c:pt idx="0">
                  <c:v>91.495601173020518</c:v>
                </c:pt>
                <c:pt idx="1">
                  <c:v>8.5043988269794699</c:v>
                </c:pt>
              </c:numCache>
            </c:numRef>
          </c:val>
        </c:ser>
        <c:ser>
          <c:idx val="1"/>
          <c:order val="1"/>
          <c:tx>
            <c:strRef>
              <c:f>'4η ενότητα'!$A$83</c:f>
              <c:strCache>
                <c:ptCount val="1"/>
                <c:pt idx="0">
                  <c:v>Συλλογή απαντήσεων στις 18-10-2016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6.0805209677557174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9</a:t>
                    </a:r>
                    <a:r>
                      <a:rPr lang="en-US" dirty="0" smtClean="0"/>
                      <a:t>3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7667376297528524E-3"/>
                  <c:y val="6.9923888527377029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7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'4η ενότητα'!$B$81:$C$81</c:f>
              <c:strCache>
                <c:ptCount val="2"/>
                <c:pt idx="0">
                  <c:v>Ελληνική αγορά</c:v>
                </c:pt>
                <c:pt idx="1">
                  <c:v>Εξαγωγές</c:v>
                </c:pt>
              </c:strCache>
            </c:strRef>
          </c:cat>
          <c:val>
            <c:numRef>
              <c:f>'4η ενότητα'!$B$83:$C$83</c:f>
              <c:numCache>
                <c:formatCode>0</c:formatCode>
                <c:ptCount val="2"/>
                <c:pt idx="0">
                  <c:v>92.532467532467308</c:v>
                </c:pt>
                <c:pt idx="1">
                  <c:v>7.4675324675324655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50034624"/>
        <c:axId val="450035016"/>
      </c:barChart>
      <c:catAx>
        <c:axId val="45003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50035016"/>
        <c:crosses val="autoZero"/>
        <c:auto val="1"/>
        <c:lblAlgn val="ctr"/>
        <c:lblOffset val="100"/>
        <c:noMultiLvlLbl val="0"/>
      </c:catAx>
      <c:valAx>
        <c:axId val="4500350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crossAx val="45003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27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path path="shap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000"/>
              <a:t>Χρησιμοποιείτε </a:t>
            </a:r>
            <a:r>
              <a:rPr lang="fr-FR" sz="2000"/>
              <a:t>e-banking;</a:t>
            </a:r>
          </a:p>
        </c:rich>
      </c:tx>
      <c:layout>
        <c:manualLayout>
          <c:xMode val="edge"/>
          <c:yMode val="edge"/>
          <c:x val="0.35446688719174607"/>
          <c:y val="1.51173679115018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'4η ενότητα'!$A$111</c:f>
              <c:strCache>
                <c:ptCount val="1"/>
                <c:pt idx="0">
                  <c:v>Συλλογή απαντήσεων στις 01-02-2017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7761915342739704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6</a:t>
                    </a:r>
                    <a:r>
                      <a:rPr lang="en-US" dirty="0" smtClean="0"/>
                      <a:t>3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3341176377227931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3</a:t>
                    </a:r>
                    <a:r>
                      <a:rPr lang="en-US" dirty="0" smtClean="0"/>
                      <a:t>7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'4η ενότητα'!$B$110:$C$110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'4η ενότητα'!$B$111:$C$111</c:f>
              <c:numCache>
                <c:formatCode>0</c:formatCode>
                <c:ptCount val="2"/>
                <c:pt idx="0">
                  <c:v>63.157894736841989</c:v>
                </c:pt>
                <c:pt idx="1">
                  <c:v>36.842105263157912</c:v>
                </c:pt>
              </c:numCache>
            </c:numRef>
          </c:val>
        </c:ser>
        <c:ser>
          <c:idx val="1"/>
          <c:order val="1"/>
          <c:tx>
            <c:strRef>
              <c:f>'4η ενότητα'!$A$112</c:f>
              <c:strCache>
                <c:ptCount val="1"/>
                <c:pt idx="0">
                  <c:v>Συλλογή απαντήσεων στις 18-10-2016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8446660048525082E-3"/>
                  <c:y val="8.3020537400606276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5</a:t>
                    </a:r>
                    <a:r>
                      <a:rPr lang="en-US" dirty="0" smtClean="0"/>
                      <a:t>3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446660048524045E-3"/>
                  <c:y val="3.2629311028933784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4</a:t>
                    </a:r>
                    <a:r>
                      <a:rPr lang="en-US" dirty="0" smtClean="0"/>
                      <a:t>7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'4η ενότητα'!$B$110:$C$110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'4η ενότητα'!$B$112:$C$112</c:f>
              <c:numCache>
                <c:formatCode>0</c:formatCode>
                <c:ptCount val="2"/>
                <c:pt idx="0">
                  <c:v>52.922077922078017</c:v>
                </c:pt>
                <c:pt idx="1">
                  <c:v>47.077922077922075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50027960"/>
        <c:axId val="450030312"/>
      </c:barChart>
      <c:catAx>
        <c:axId val="450027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50030312"/>
        <c:crosses val="autoZero"/>
        <c:auto val="1"/>
        <c:lblAlgn val="ctr"/>
        <c:lblOffset val="100"/>
        <c:noMultiLvlLbl val="0"/>
      </c:catAx>
      <c:valAx>
        <c:axId val="4500303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crossAx val="45002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27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path path="shap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2000" dirty="0" smtClean="0">
                <a:latin typeface="Calibri" pitchFamily="34" charset="0"/>
              </a:rPr>
              <a:t>Έχετε </a:t>
            </a:r>
            <a:r>
              <a:rPr lang="fr-FR" sz="2000" dirty="0">
                <a:latin typeface="Calibri" pitchFamily="34" charset="0"/>
              </a:rPr>
              <a:t>POS </a:t>
            </a:r>
            <a:r>
              <a:rPr lang="el-GR" sz="2000" dirty="0">
                <a:latin typeface="Calibri" pitchFamily="34" charset="0"/>
              </a:rPr>
              <a:t>στην επιχείρησή σας;</a:t>
            </a:r>
            <a:endParaRPr lang="fr-FR" sz="2000" dirty="0">
              <a:latin typeface="Calibri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'4η ενότητα'!$A$171</c:f>
              <c:strCache>
                <c:ptCount val="1"/>
                <c:pt idx="0">
                  <c:v>Συλλογή απαντήσεων στις 01-02-2017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3020537400606571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5</a:t>
                    </a:r>
                    <a:r>
                      <a:rPr lang="en-US" dirty="0" smtClean="0"/>
                      <a:t>3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3341176377227886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4</a:t>
                    </a:r>
                    <a:r>
                      <a:rPr lang="en-US" dirty="0" smtClean="0"/>
                      <a:t>7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'4η ενότητα'!$B$170:$C$170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'4η ενότητα'!$B$171:$C$171</c:f>
              <c:numCache>
                <c:formatCode>0</c:formatCode>
                <c:ptCount val="2"/>
                <c:pt idx="0">
                  <c:v>52.631578947368418</c:v>
                </c:pt>
                <c:pt idx="1">
                  <c:v>47.36842105263149</c:v>
                </c:pt>
              </c:numCache>
            </c:numRef>
          </c:val>
        </c:ser>
        <c:ser>
          <c:idx val="1"/>
          <c:order val="1"/>
          <c:tx>
            <c:strRef>
              <c:f>'4η ενότητα'!$A$172</c:f>
              <c:strCache>
                <c:ptCount val="1"/>
                <c:pt idx="0">
                  <c:v>Συλλογή απαντήσεων στις 18-10-2016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2.8446660048525082E-3"/>
                  <c:y val="3.2629311028932848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3</a:t>
                    </a:r>
                    <a:r>
                      <a:rPr lang="en-US" dirty="0" smtClean="0"/>
                      <a:t>7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671110020032575E-3"/>
                  <c:y val="2.8500801498246237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6</a:t>
                    </a:r>
                    <a:r>
                      <a:rPr lang="en-US" dirty="0" smtClean="0"/>
                      <a:t>3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'4η ενότητα'!$B$170:$C$170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'4η ενότητα'!$B$172:$C$172</c:f>
              <c:numCache>
                <c:formatCode>0</c:formatCode>
                <c:ptCount val="2"/>
                <c:pt idx="0">
                  <c:v>36.688311688311686</c:v>
                </c:pt>
                <c:pt idx="1">
                  <c:v>63.311688311688187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73686376"/>
        <c:axId val="473693040"/>
      </c:barChart>
      <c:catAx>
        <c:axId val="47368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73693040"/>
        <c:crosses val="autoZero"/>
        <c:auto val="1"/>
        <c:lblAlgn val="ctr"/>
        <c:lblOffset val="100"/>
        <c:noMultiLvlLbl val="0"/>
      </c:catAx>
      <c:valAx>
        <c:axId val="4736930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crossAx val="47368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27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path path="shap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1800" b="1" i="0" baseline="0" dirty="0">
                <a:solidFill>
                  <a:schemeClr val="tx1"/>
                </a:solidFill>
                <a:effectLst/>
                <a:latin typeface="Calibri" pitchFamily="34" charset="0"/>
              </a:rPr>
              <a:t>Απασχολείτε προσωπικό;</a:t>
            </a:r>
            <a:endParaRPr lang="el-GR" sz="1800" dirty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1800" b="1" i="0" baseline="0" dirty="0">
                <a:effectLst/>
                <a:latin typeface="Calibri" pitchFamily="34" charset="0"/>
              </a:rPr>
              <a:t>Απαντήσεις (ποσοστιαία) των </a:t>
            </a:r>
            <a:r>
              <a:rPr lang="el-GR" sz="1800" b="1" i="0" baseline="0" dirty="0" err="1">
                <a:effectLst/>
                <a:latin typeface="Calibri" pitchFamily="34" charset="0"/>
              </a:rPr>
              <a:t>ανταποκριθέντων</a:t>
            </a:r>
            <a:r>
              <a:rPr lang="el-GR" sz="1800" b="1" i="0" baseline="0" dirty="0">
                <a:effectLst/>
                <a:latin typeface="Calibri" pitchFamily="34" charset="0"/>
              </a:rPr>
              <a:t> επιχειρήσεων</a:t>
            </a:r>
            <a:endParaRPr lang="fr-FR" sz="180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15470131030526449"/>
          <c:y val="1.82406544045740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'1η ενότητα'!$A$130</c:f>
              <c:strCache>
                <c:ptCount val="1"/>
                <c:pt idx="0">
                  <c:v>Συλλογή απαντήσεων στις 18-10-2016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5</a:t>
                    </a:r>
                    <a:r>
                      <a:rPr lang="en-US" dirty="0" smtClean="0"/>
                      <a:t>0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5</a:t>
                    </a:r>
                    <a:r>
                      <a:rPr lang="en-US" dirty="0" smtClean="0"/>
                      <a:t>0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'1η ενότητα'!$B$129:$C$129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'1η ενότητα'!$B$130:$C$130</c:f>
              <c:numCache>
                <c:formatCode>0</c:formatCode>
                <c:ptCount val="2"/>
                <c:pt idx="0">
                  <c:v>50.324675324675333</c:v>
                </c:pt>
                <c:pt idx="1">
                  <c:v>49.675324675324674</c:v>
                </c:pt>
              </c:numCache>
            </c:numRef>
          </c:val>
        </c:ser>
        <c:ser>
          <c:idx val="1"/>
          <c:order val="1"/>
          <c:tx>
            <c:strRef>
              <c:f>'1η ενότητα'!$A$131</c:f>
              <c:strCache>
                <c:ptCount val="1"/>
                <c:pt idx="0">
                  <c:v>Συλλογή απαντήσεων στις 01-02-2017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5</a:t>
                    </a:r>
                    <a:r>
                      <a:rPr lang="en-US" dirty="0" smtClean="0"/>
                      <a:t>5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4</a:t>
                    </a:r>
                    <a:r>
                      <a:rPr lang="en-US" dirty="0" smtClean="0"/>
                      <a:t>5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'1η ενότητα'!$B$129:$C$129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'1η ενότητα'!$B$131:$C$131</c:f>
              <c:numCache>
                <c:formatCode>0</c:formatCode>
                <c:ptCount val="2"/>
                <c:pt idx="0">
                  <c:v>54.847645429362743</c:v>
                </c:pt>
                <c:pt idx="1">
                  <c:v>45.152354570637094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844704"/>
        <c:axId val="360845880"/>
      </c:barChart>
      <c:catAx>
        <c:axId val="36084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360845880"/>
        <c:crosses val="autoZero"/>
        <c:auto val="1"/>
        <c:lblAlgn val="ctr"/>
        <c:lblOffset val="100"/>
        <c:noMultiLvlLbl val="0"/>
      </c:catAx>
      <c:valAx>
        <c:axId val="360845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6084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</c:legendEntry>
      <c:layout>
        <c:manualLayout>
          <c:xMode val="edge"/>
          <c:yMode val="edge"/>
          <c:x val="0.10088086542881575"/>
          <c:y val="0.91366659743120326"/>
          <c:w val="0.7933840684368404"/>
          <c:h val="7.0996942368722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27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path path="shape">
        <a:fillToRect l="50000" t="50000" r="50000" b="50000"/>
      </a:path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1800" b="1" i="0" baseline="0" dirty="0">
                <a:solidFill>
                  <a:schemeClr val="tx1"/>
                </a:solidFill>
                <a:effectLst/>
                <a:latin typeface="Calibri" pitchFamily="34" charset="0"/>
              </a:rPr>
              <a:t>Πρόκειται να προσλάβετε προσωπικό;</a:t>
            </a:r>
            <a:endParaRPr lang="el-GR" sz="1800" b="1" dirty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1800" b="1" i="0" baseline="0" dirty="0">
                <a:effectLst/>
                <a:latin typeface="Calibri" pitchFamily="34" charset="0"/>
              </a:rPr>
              <a:t>Ποσοστιαία </a:t>
            </a:r>
            <a:r>
              <a:rPr lang="el-GR" sz="1800" b="1" i="0" baseline="0" dirty="0" smtClean="0">
                <a:effectLst/>
                <a:latin typeface="Calibri" pitchFamily="34" charset="0"/>
              </a:rPr>
              <a:t>απεικόνιση </a:t>
            </a:r>
            <a:r>
              <a:rPr lang="el-GR" sz="1800" b="1" i="0" baseline="0" dirty="0">
                <a:effectLst/>
                <a:latin typeface="Calibri" pitchFamily="34" charset="0"/>
              </a:rPr>
              <a:t>της απάντησης των ερωτηθέντων επιχειρήσεων</a:t>
            </a:r>
            <a:endParaRPr lang="el-GR" sz="1800" b="1" dirty="0">
              <a:effectLst/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1558629462317807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'1η ενότητα'!$A$170</c:f>
              <c:strCache>
                <c:ptCount val="1"/>
                <c:pt idx="0">
                  <c:v>Συλλογή απαντήσεων στις 18-10-2016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1</a:t>
                    </a:r>
                    <a:r>
                      <a:rPr lang="en-US" dirty="0" smtClean="0"/>
                      <a:t>3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909E-3"/>
                  <c:y val="1.3888888888888928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8</a:t>
                    </a:r>
                    <a:r>
                      <a:rPr lang="en-US" dirty="0" smtClean="0"/>
                      <a:t>7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'1η ενότητα'!$B$169:$C$169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'1η ενότητα'!$B$170:$C$170</c:f>
              <c:numCache>
                <c:formatCode>0</c:formatCode>
                <c:ptCount val="2"/>
                <c:pt idx="0">
                  <c:v>12.987012987012985</c:v>
                </c:pt>
                <c:pt idx="1">
                  <c:v>87.012987012986727</c:v>
                </c:pt>
              </c:numCache>
            </c:numRef>
          </c:val>
        </c:ser>
        <c:ser>
          <c:idx val="1"/>
          <c:order val="1"/>
          <c:tx>
            <c:strRef>
              <c:f>'1η ενότητα'!$A$171</c:f>
              <c:strCache>
                <c:ptCount val="1"/>
                <c:pt idx="0">
                  <c:v>Συλλογή απαντήσεων στις 01-02-2017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2592592592592952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1</a:t>
                    </a:r>
                    <a:r>
                      <a:rPr lang="en-US" dirty="0" smtClean="0"/>
                      <a:t>0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0167860136752742E-3"/>
                  <c:y val="2.6722620045584182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9</a:t>
                    </a:r>
                    <a:r>
                      <a:rPr lang="en-US" dirty="0" smtClean="0"/>
                      <a:t>0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'1η ενότητα'!$B$169:$C$169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'1η ενότητα'!$B$171:$C$171</c:f>
              <c:numCache>
                <c:formatCode>0</c:formatCode>
                <c:ptCount val="2"/>
                <c:pt idx="0">
                  <c:v>9.97229916897507</c:v>
                </c:pt>
                <c:pt idx="1">
                  <c:v>90.027700831024688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484768"/>
        <c:axId val="437130432"/>
      </c:barChart>
      <c:catAx>
        <c:axId val="44448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37130432"/>
        <c:crosses val="autoZero"/>
        <c:auto val="1"/>
        <c:lblAlgn val="ctr"/>
        <c:lblOffset val="100"/>
        <c:noMultiLvlLbl val="0"/>
      </c:catAx>
      <c:valAx>
        <c:axId val="43713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4448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27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path path="shape">
        <a:fillToRect l="50000" t="50000" r="50000" b="5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1800" b="1" i="0" baseline="0" dirty="0">
                <a:solidFill>
                  <a:schemeClr val="tx1"/>
                </a:solidFill>
                <a:effectLst/>
                <a:latin typeface="Calibri" pitchFamily="34" charset="0"/>
              </a:rPr>
              <a:t>Τι είδους προσωπικό θα προσλάβετε;</a:t>
            </a:r>
            <a:endParaRPr lang="el-GR" sz="1800" dirty="0"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1800" b="1" i="0" baseline="0" dirty="0">
                <a:effectLst/>
                <a:latin typeface="Calibri" pitchFamily="34" charset="0"/>
              </a:rPr>
              <a:t>Ποσοστιαία </a:t>
            </a:r>
            <a:r>
              <a:rPr lang="el-GR" sz="1800" b="0" i="0" baseline="0" dirty="0" smtClean="0">
                <a:effectLst/>
                <a:latin typeface="Calibri" pitchFamily="34" charset="0"/>
              </a:rPr>
              <a:t>απεικόνιση </a:t>
            </a:r>
            <a:r>
              <a:rPr lang="el-GR" sz="1800" b="0" i="0" baseline="0" dirty="0">
                <a:effectLst/>
                <a:latin typeface="Calibri" pitchFamily="34" charset="0"/>
              </a:rPr>
              <a:t>των απαντήσεων, των </a:t>
            </a:r>
            <a:r>
              <a:rPr lang="el-GR" sz="1800" b="0" i="0" baseline="0" dirty="0" err="1">
                <a:effectLst/>
                <a:latin typeface="Calibri" pitchFamily="34" charset="0"/>
              </a:rPr>
              <a:t>ανταποκριθέντων</a:t>
            </a:r>
            <a:r>
              <a:rPr lang="el-GR" sz="1800" b="0" i="0" baseline="0" dirty="0">
                <a:effectLst/>
                <a:latin typeface="Calibri" pitchFamily="34" charset="0"/>
              </a:rPr>
              <a:t> </a:t>
            </a:r>
            <a:r>
              <a:rPr lang="el-GR" sz="1800" b="0" i="0" baseline="0" dirty="0" smtClean="0">
                <a:effectLst/>
                <a:latin typeface="Calibri" pitchFamily="34" charset="0"/>
              </a:rPr>
              <a:t>επιχειρήσεων</a:t>
            </a:r>
            <a:r>
              <a:rPr lang="el-GR" sz="1800" b="0" i="0" baseline="0" dirty="0">
                <a:effectLst/>
                <a:latin typeface="Calibri" pitchFamily="34" charset="0"/>
              </a:rPr>
              <a:t>, με συλλογή στοιχείων στις </a:t>
            </a:r>
            <a:r>
              <a:rPr lang="el-GR" sz="1800" b="0" i="0" baseline="0" dirty="0" smtClean="0">
                <a:effectLst/>
                <a:latin typeface="Calibri" pitchFamily="34" charset="0"/>
              </a:rPr>
              <a:t>18-10-2016 </a:t>
            </a:r>
            <a:r>
              <a:rPr lang="el-GR" sz="1800" b="0" i="0" baseline="0" dirty="0">
                <a:effectLst/>
                <a:latin typeface="Calibri" pitchFamily="34" charset="0"/>
              </a:rPr>
              <a:t>και στις 01-02-2017 αντίστοιχα</a:t>
            </a:r>
            <a:endParaRPr lang="fr-FR" sz="180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13688622411129953"/>
          <c:y val="2.010405479638063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'1η ενότητα'!$A$201</c:f>
              <c:strCache>
                <c:ptCount val="1"/>
                <c:pt idx="0">
                  <c:v>Συλλογή απαντήσεων στις 18-10-2016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1</a:t>
                    </a:r>
                    <a:r>
                      <a:rPr lang="en-US" dirty="0" smtClean="0"/>
                      <a:t>8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82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'1η ενότητα'!$B$200:$C$200</c:f>
              <c:strCache>
                <c:ptCount val="2"/>
                <c:pt idx="0">
                  <c:v>Πλήρους απασχόλησης</c:v>
                </c:pt>
                <c:pt idx="1">
                  <c:v>Μερικής απασχόλησης</c:v>
                </c:pt>
              </c:strCache>
            </c:strRef>
          </c:cat>
          <c:val>
            <c:numRef>
              <c:f>'1η ενότητα'!$B$201:$C$201</c:f>
              <c:numCache>
                <c:formatCode>0</c:formatCode>
                <c:ptCount val="2"/>
                <c:pt idx="0">
                  <c:v>17.5</c:v>
                </c:pt>
                <c:pt idx="1">
                  <c:v>82.5</c:v>
                </c:pt>
              </c:numCache>
            </c:numRef>
          </c:val>
        </c:ser>
        <c:ser>
          <c:idx val="1"/>
          <c:order val="1"/>
          <c:tx>
            <c:strRef>
              <c:f>'1η ενότητα'!$A$202</c:f>
              <c:strCache>
                <c:ptCount val="1"/>
                <c:pt idx="0">
                  <c:v>Συλλογή απαντήσεων στις 01-02-2017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2</a:t>
                    </a:r>
                    <a:r>
                      <a:rPr lang="en-US" dirty="0" smtClean="0"/>
                      <a:t>8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7</a:t>
                    </a:r>
                    <a:r>
                      <a:rPr lang="en-US" dirty="0" smtClean="0"/>
                      <a:t>2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'1η ενότητα'!$B$200:$C$200</c:f>
              <c:strCache>
                <c:ptCount val="2"/>
                <c:pt idx="0">
                  <c:v>Πλήρους απασχόλησης</c:v>
                </c:pt>
                <c:pt idx="1">
                  <c:v>Μερικής απασχόλησης</c:v>
                </c:pt>
              </c:strCache>
            </c:strRef>
          </c:cat>
          <c:val>
            <c:numRef>
              <c:f>'1η ενότητα'!$B$202:$C$202</c:f>
              <c:numCache>
                <c:formatCode>0</c:formatCode>
                <c:ptCount val="2"/>
                <c:pt idx="0">
                  <c:v>27.777777777777779</c:v>
                </c:pt>
                <c:pt idx="1">
                  <c:v>72.222222222222214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9755152"/>
        <c:axId val="375185064"/>
      </c:barChart>
      <c:catAx>
        <c:axId val="359755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375185064"/>
        <c:crosses val="autoZero"/>
        <c:auto val="1"/>
        <c:lblAlgn val="ctr"/>
        <c:lblOffset val="100"/>
        <c:noMultiLvlLbl val="0"/>
      </c:catAx>
      <c:valAx>
        <c:axId val="375185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5975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27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path path="shape">
        <a:fillToRect l="50000" t="50000" r="50000" b="50000"/>
      </a:path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1800" dirty="0">
                <a:solidFill>
                  <a:schemeClr val="tx1"/>
                </a:solidFill>
                <a:latin typeface="Calibri" pitchFamily="34" charset="0"/>
              </a:rPr>
              <a:t>Πρόκειται να απολύσετε προσωπικό;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1800" dirty="0">
                <a:latin typeface="Calibri" pitchFamily="34" charset="0"/>
              </a:rPr>
              <a:t>Ποσοστιαία </a:t>
            </a:r>
            <a:r>
              <a:rPr lang="el-GR" sz="1800" b="0" dirty="0" smtClean="0">
                <a:latin typeface="Calibri" pitchFamily="34" charset="0"/>
              </a:rPr>
              <a:t>απεικόνιση </a:t>
            </a:r>
            <a:r>
              <a:rPr lang="el-GR" sz="1800" b="0" dirty="0">
                <a:latin typeface="Calibri" pitchFamily="34" charset="0"/>
              </a:rPr>
              <a:t>των απαντήσεων, των </a:t>
            </a:r>
            <a:r>
              <a:rPr lang="el-GR" sz="1800" b="0" dirty="0" err="1">
                <a:latin typeface="Calibri" pitchFamily="34" charset="0"/>
              </a:rPr>
              <a:t>ανταποκριθέντων</a:t>
            </a:r>
            <a:r>
              <a:rPr lang="el-GR" sz="1800" b="0" dirty="0">
                <a:latin typeface="Calibri" pitchFamily="34" charset="0"/>
              </a:rPr>
              <a:t> επιχειρήσεων, με συλλογή στοιχείων στις </a:t>
            </a:r>
            <a:r>
              <a:rPr lang="el-GR" sz="1800" b="0" dirty="0" smtClean="0">
                <a:latin typeface="Calibri" pitchFamily="34" charset="0"/>
              </a:rPr>
              <a:t>18-10-2016 </a:t>
            </a:r>
            <a:r>
              <a:rPr lang="el-GR" sz="1800" b="0" dirty="0">
                <a:latin typeface="Calibri" pitchFamily="34" charset="0"/>
              </a:rPr>
              <a:t>και στις 01-02-2017 </a:t>
            </a:r>
            <a:r>
              <a:rPr lang="el-GR" sz="1800" b="0" dirty="0" smtClean="0">
                <a:latin typeface="Calibri" pitchFamily="34" charset="0"/>
              </a:rPr>
              <a:t>αντίστοιχα</a:t>
            </a:r>
            <a:endParaRPr lang="fr-FR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1487431496682518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'1η ενότητα'!$B$245</c:f>
              <c:strCache>
                <c:ptCount val="1"/>
                <c:pt idx="0">
                  <c:v>ΝΑΙ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6.1909901632059096E-2"/>
                  <c:y val="7.4923542589610276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2</a:t>
                    </a:r>
                    <a:r>
                      <a:rPr lang="en-US" dirty="0" smtClean="0"/>
                      <a:t>8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36640100098172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3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</a:t>
                    </a:r>
                    <a:r>
                      <a:rPr lang="en-US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'1η ενότητα'!$A$246:$A$247</c:f>
              <c:strCache>
                <c:ptCount val="2"/>
                <c:pt idx="0">
                  <c:v>Συλλογή απαντήσεων στις 18-10-2016</c:v>
                </c:pt>
                <c:pt idx="1">
                  <c:v>Συλλογή απαντήσεων στις 01-02-2017</c:v>
                </c:pt>
              </c:strCache>
            </c:strRef>
          </c:cat>
          <c:val>
            <c:numRef>
              <c:f>'1η ενότητα'!$B$246:$B$247</c:f>
              <c:numCache>
                <c:formatCode>0</c:formatCode>
                <c:ptCount val="2"/>
                <c:pt idx="0">
                  <c:v>28.387096774193527</c:v>
                </c:pt>
                <c:pt idx="1">
                  <c:v>35.858585858585862</c:v>
                </c:pt>
              </c:numCache>
            </c:numRef>
          </c:val>
        </c:ser>
        <c:ser>
          <c:idx val="1"/>
          <c:order val="1"/>
          <c:tx>
            <c:strRef>
              <c:f>'1η ενότητα'!$C$245</c:f>
              <c:strCache>
                <c:ptCount val="1"/>
                <c:pt idx="0">
                  <c:v>ΌΧΙ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7</a:t>
                    </a:r>
                    <a:r>
                      <a:rPr lang="en-US" dirty="0" smtClean="0"/>
                      <a:t>2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6</a:t>
                    </a:r>
                    <a:r>
                      <a:rPr lang="en-US" dirty="0" smtClean="0"/>
                      <a:t>4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'1η ενότητα'!$A$246:$A$247</c:f>
              <c:strCache>
                <c:ptCount val="2"/>
                <c:pt idx="0">
                  <c:v>Συλλογή απαντήσεων στις 18-10-2016</c:v>
                </c:pt>
                <c:pt idx="1">
                  <c:v>Συλλογή απαντήσεων στις 01-02-2017</c:v>
                </c:pt>
              </c:strCache>
            </c:strRef>
          </c:cat>
          <c:val>
            <c:numRef>
              <c:f>'1η ενότητα'!$C$246:$C$247</c:f>
              <c:numCache>
                <c:formatCode>0</c:formatCode>
                <c:ptCount val="2"/>
                <c:pt idx="0">
                  <c:v>71.612903225806463</c:v>
                </c:pt>
                <c:pt idx="1">
                  <c:v>64.141414141414145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6149096"/>
        <c:axId val="446153016"/>
      </c:barChart>
      <c:catAx>
        <c:axId val="446149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46153016"/>
        <c:crosses val="autoZero"/>
        <c:auto val="1"/>
        <c:lblAlgn val="ctr"/>
        <c:lblOffset val="100"/>
        <c:noMultiLvlLbl val="0"/>
      </c:catAx>
      <c:valAx>
        <c:axId val="4461530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4614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27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path path="shap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 dirty="0">
                <a:solidFill>
                  <a:schemeClr val="tx1"/>
                </a:solidFill>
              </a:rPr>
              <a:t>Έχετε οφειλές προς το Δημόσιο από επαγγελματικές δραστηριότητες</a:t>
            </a:r>
            <a:r>
              <a:rPr lang="el-GR" sz="1800" b="1" dirty="0"/>
              <a:t>;</a:t>
            </a:r>
          </a:p>
        </c:rich>
      </c:tx>
      <c:layout>
        <c:manualLayout>
          <c:xMode val="edge"/>
          <c:yMode val="edge"/>
          <c:x val="0.19192512394284048"/>
          <c:y val="1.6836195965366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Φύλλο1!$A$4</c:f>
              <c:strCache>
                <c:ptCount val="1"/>
                <c:pt idx="0">
                  <c:v>Προς τράπεζες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7073BD1-6DB5-4E68-A6B7-4D36C65F9912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2EAC640-1C2D-49D6-B998-B8F885E98491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6846002-DF39-4479-BC1B-95F34BC7E1C0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9C58540-A308-4024-99DB-12494E01F171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Φύλλο1!$B$3:$E$3</c:f>
              <c:strCache>
                <c:ptCount val="4"/>
                <c:pt idx="0">
                  <c:v>Ναι Οκτ 2016</c:v>
                </c:pt>
                <c:pt idx="1">
                  <c:v>Όχι Οκτ 2016</c:v>
                </c:pt>
                <c:pt idx="2">
                  <c:v>Ναι Φεβ 2017</c:v>
                </c:pt>
                <c:pt idx="3">
                  <c:v>Όχι Φεβ 2017</c:v>
                </c:pt>
              </c:strCache>
            </c:strRef>
          </c:cat>
          <c:val>
            <c:numRef>
              <c:f>Φύλλο1!$B$4:$E$4</c:f>
              <c:numCache>
                <c:formatCode>0</c:formatCode>
                <c:ptCount val="4"/>
                <c:pt idx="0">
                  <c:v>53</c:v>
                </c:pt>
                <c:pt idx="1">
                  <c:v>47</c:v>
                </c:pt>
                <c:pt idx="2">
                  <c:v>43</c:v>
                </c:pt>
                <c:pt idx="3">
                  <c:v>57</c:v>
                </c:pt>
              </c:numCache>
            </c:numRef>
          </c:val>
        </c:ser>
        <c:ser>
          <c:idx val="1"/>
          <c:order val="1"/>
          <c:tx>
            <c:strRef>
              <c:f>Φύλλο1!$A$5</c:f>
              <c:strCache>
                <c:ptCount val="1"/>
                <c:pt idx="0">
                  <c:v>Προς ΟΑΕΕ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DFA683-FD41-4667-984E-75BE4C21A9F6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E63964B-FFBB-436F-9D2F-4DC9D6CB2E91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16ECF10-D894-4DC4-866F-9AC512FACE60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BFF5CEA-542A-4203-AF83-5674D2023FF4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Φύλλο1!$B$3:$E$3</c:f>
              <c:strCache>
                <c:ptCount val="4"/>
                <c:pt idx="0">
                  <c:v>Ναι Οκτ 2016</c:v>
                </c:pt>
                <c:pt idx="1">
                  <c:v>Όχι Οκτ 2016</c:v>
                </c:pt>
                <c:pt idx="2">
                  <c:v>Ναι Φεβ 2017</c:v>
                </c:pt>
                <c:pt idx="3">
                  <c:v>Όχι Φεβ 2017</c:v>
                </c:pt>
              </c:strCache>
            </c:strRef>
          </c:cat>
          <c:val>
            <c:numRef>
              <c:f>Φύλλο1!$B$5:$E$5</c:f>
              <c:numCache>
                <c:formatCode>0</c:formatCode>
                <c:ptCount val="4"/>
                <c:pt idx="0">
                  <c:v>52</c:v>
                </c:pt>
                <c:pt idx="1">
                  <c:v>48</c:v>
                </c:pt>
                <c:pt idx="2">
                  <c:v>53</c:v>
                </c:pt>
                <c:pt idx="3">
                  <c:v>47</c:v>
                </c:pt>
              </c:numCache>
            </c:numRef>
          </c:val>
        </c:ser>
        <c:ser>
          <c:idx val="2"/>
          <c:order val="2"/>
          <c:tx>
            <c:strRef>
              <c:f>Φύλλο1!$A$6</c:f>
              <c:strCache>
                <c:ptCount val="1"/>
                <c:pt idx="0">
                  <c:v>Προς ΙΚΑ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69E6B7C-2AF7-4799-8A48-67D6E03CE78C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731F1A-0D78-4C5E-B438-3FF262FC02D6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758E700-12FF-42B8-B72E-85B5B554C613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AC12ACC-B379-4B1F-AA6F-C8DFFEDD326F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Φύλλο1!$B$3:$E$3</c:f>
              <c:strCache>
                <c:ptCount val="4"/>
                <c:pt idx="0">
                  <c:v>Ναι Οκτ 2016</c:v>
                </c:pt>
                <c:pt idx="1">
                  <c:v>Όχι Οκτ 2016</c:v>
                </c:pt>
                <c:pt idx="2">
                  <c:v>Ναι Φεβ 2017</c:v>
                </c:pt>
                <c:pt idx="3">
                  <c:v>Όχι Φεβ 2017</c:v>
                </c:pt>
              </c:strCache>
            </c:strRef>
          </c:cat>
          <c:val>
            <c:numRef>
              <c:f>Φύλλο1!$B$6:$E$6</c:f>
              <c:numCache>
                <c:formatCode>0</c:formatCode>
                <c:ptCount val="4"/>
                <c:pt idx="0">
                  <c:v>23</c:v>
                </c:pt>
                <c:pt idx="1">
                  <c:v>77</c:v>
                </c:pt>
                <c:pt idx="2">
                  <c:v>21</c:v>
                </c:pt>
                <c:pt idx="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6154192"/>
        <c:axId val="446153408"/>
      </c:barChart>
      <c:catAx>
        <c:axId val="44615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6153408"/>
        <c:crosses val="autoZero"/>
        <c:auto val="1"/>
        <c:lblAlgn val="ctr"/>
        <c:lblOffset val="100"/>
        <c:noMultiLvlLbl val="0"/>
      </c:catAx>
      <c:valAx>
        <c:axId val="44615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615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b="1"/>
              <a:t>Έχετε</a:t>
            </a:r>
            <a:r>
              <a:rPr lang="el-GR" sz="1800" b="1" baseline="0"/>
              <a:t> </a:t>
            </a:r>
            <a:r>
              <a:rPr lang="el-GR" sz="1800" b="1"/>
              <a:t>οφειλές προς το Δημόσιο από επαγγελματικές δραστηριότητες;</a:t>
            </a:r>
          </a:p>
        </c:rich>
      </c:tx>
      <c:layout>
        <c:manualLayout>
          <c:xMode val="edge"/>
          <c:yMode val="edge"/>
          <c:x val="0.1934683338193838"/>
          <c:y val="1.6836195965366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Φύλλο1!$A$7</c:f>
              <c:strCache>
                <c:ptCount val="1"/>
                <c:pt idx="0">
                  <c:v>Προς ΕΦΟΡΙΑ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A0995BA-DFF7-4966-997F-03742FCB4DED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C4F831F-6987-481C-B153-D083C0734B9B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4A2FBAB-629F-43A4-A30B-BC213F0FC35A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04013DD-C1F7-42C8-9E26-349E4581A798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Φύλλο1!$B$3:$E$3</c:f>
              <c:strCache>
                <c:ptCount val="4"/>
                <c:pt idx="0">
                  <c:v>Ναι Οκτ 2016</c:v>
                </c:pt>
                <c:pt idx="1">
                  <c:v>Όχι Οκτ 2016</c:v>
                </c:pt>
                <c:pt idx="2">
                  <c:v>Ναι Φεβ 2017</c:v>
                </c:pt>
                <c:pt idx="3">
                  <c:v>Όχι Φεβ 2017</c:v>
                </c:pt>
              </c:strCache>
            </c:strRef>
          </c:cat>
          <c:val>
            <c:numRef>
              <c:f>Φύλλο1!$B$7:$E$7</c:f>
              <c:numCache>
                <c:formatCode>0</c:formatCode>
                <c:ptCount val="4"/>
                <c:pt idx="0">
                  <c:v>49</c:v>
                </c:pt>
                <c:pt idx="1">
                  <c:v>51</c:v>
                </c:pt>
                <c:pt idx="2">
                  <c:v>49</c:v>
                </c:pt>
                <c:pt idx="3">
                  <c:v>51</c:v>
                </c:pt>
              </c:numCache>
            </c:numRef>
          </c:val>
        </c:ser>
        <c:ser>
          <c:idx val="1"/>
          <c:order val="1"/>
          <c:tx>
            <c:strRef>
              <c:f>Φύλλο1!$A$8</c:f>
              <c:strCache>
                <c:ptCount val="1"/>
                <c:pt idx="0">
                  <c:v>Προς Δημόσιο ή άλλο Φορέα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67628AF-ABA8-4C8A-989A-8E2C4C57D395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ADD5890-2D9B-454B-889B-7A5ABADE6B7A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D571C88-AE5E-4F60-8051-31F061A3F733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8B886A1-42BD-4F53-99DB-6D94A7052074}" type="VALUE">
                      <a:rPr lang="en-US"/>
                      <a:pPr/>
                      <a:t>[ΤΙΜΗ]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Φύλλο1!$B$3:$E$3</c:f>
              <c:strCache>
                <c:ptCount val="4"/>
                <c:pt idx="0">
                  <c:v>Ναι Οκτ 2016</c:v>
                </c:pt>
                <c:pt idx="1">
                  <c:v>Όχι Οκτ 2016</c:v>
                </c:pt>
                <c:pt idx="2">
                  <c:v>Ναι Φεβ 2017</c:v>
                </c:pt>
                <c:pt idx="3">
                  <c:v>Όχι Φεβ 2017</c:v>
                </c:pt>
              </c:strCache>
            </c:strRef>
          </c:cat>
          <c:val>
            <c:numRef>
              <c:f>Φύλλο1!$B$8:$E$8</c:f>
              <c:numCache>
                <c:formatCode>0</c:formatCode>
                <c:ptCount val="4"/>
                <c:pt idx="0">
                  <c:v>26</c:v>
                </c:pt>
                <c:pt idx="1">
                  <c:v>74</c:v>
                </c:pt>
                <c:pt idx="2">
                  <c:v>29</c:v>
                </c:pt>
                <c:pt idx="3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6154584"/>
        <c:axId val="446150272"/>
      </c:barChart>
      <c:catAx>
        <c:axId val="44615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6150272"/>
        <c:crosses val="autoZero"/>
        <c:auto val="1"/>
        <c:lblAlgn val="ctr"/>
        <c:lblOffset val="100"/>
        <c:noMultiLvlLbl val="0"/>
      </c:catAx>
      <c:valAx>
        <c:axId val="44615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4615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+mn-ea"/>
                <a:cs typeface="+mn-cs"/>
              </a:defRPr>
            </a:pP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</a:rPr>
              <a:t>Έχετε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</a:rPr>
              <a:t>ρύθμιση οφειλών;</a:t>
            </a:r>
            <a:endParaRPr lang="fr-FR" sz="2000" dirty="0">
              <a:solidFill>
                <a:schemeClr val="tx1"/>
              </a:solidFill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36148757084672239"/>
          <c:y val="1.51173679115018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'2η ενότητα'!$B$88</c:f>
              <c:strCache>
                <c:ptCount val="1"/>
                <c:pt idx="0">
                  <c:v>Ναι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5</a:t>
                    </a:r>
                    <a:r>
                      <a:rPr lang="en-US" dirty="0" smtClean="0"/>
                      <a:t>4,55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Calibri" pitchFamily="34" charset="0"/>
                      </a:rPr>
                      <a:t>4</a:t>
                    </a:r>
                    <a:r>
                      <a:rPr lang="en-US" dirty="0" smtClean="0"/>
                      <a:t>9,58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'2η ενότητα'!$A$89:$A$90</c:f>
              <c:strCache>
                <c:ptCount val="2"/>
                <c:pt idx="0">
                  <c:v>Συλλογή απαντήσεων στις 18-10-2016</c:v>
                </c:pt>
                <c:pt idx="1">
                  <c:v>Συλλογή απαντήσεων στις 01-02-2017</c:v>
                </c:pt>
              </c:strCache>
            </c:strRef>
          </c:cat>
          <c:val>
            <c:numRef>
              <c:f>'2η ενότητα'!$B$89:$B$90</c:f>
              <c:numCache>
                <c:formatCode>0</c:formatCode>
                <c:ptCount val="2"/>
                <c:pt idx="0">
                  <c:v>54.54545454545454</c:v>
                </c:pt>
                <c:pt idx="1">
                  <c:v>49.58448753462595</c:v>
                </c:pt>
              </c:numCache>
            </c:numRef>
          </c:val>
        </c:ser>
        <c:ser>
          <c:idx val="1"/>
          <c:order val="1"/>
          <c:tx>
            <c:strRef>
              <c:f>'2η ενότητα'!$C$88</c:f>
              <c:strCache>
                <c:ptCount val="1"/>
                <c:pt idx="0">
                  <c:v>Όχι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4</a:t>
                    </a:r>
                    <a:r>
                      <a:rPr lang="en-US" dirty="0" smtClean="0"/>
                      <a:t>5,45%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5</a:t>
                    </a:r>
                    <a:r>
                      <a:rPr lang="en-US" dirty="0" smtClean="0"/>
                      <a:t>0,42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'2η ενότητα'!$A$89:$A$90</c:f>
              <c:strCache>
                <c:ptCount val="2"/>
                <c:pt idx="0">
                  <c:v>Συλλογή απαντήσεων στις 18-10-2016</c:v>
                </c:pt>
                <c:pt idx="1">
                  <c:v>Συλλογή απαντήσεων στις 01-02-2017</c:v>
                </c:pt>
              </c:strCache>
            </c:strRef>
          </c:cat>
          <c:val>
            <c:numRef>
              <c:f>'2η ενότητα'!$C$89:$C$90</c:f>
              <c:numCache>
                <c:formatCode>0</c:formatCode>
                <c:ptCount val="2"/>
                <c:pt idx="0">
                  <c:v>45.454545454545354</c:v>
                </c:pt>
                <c:pt idx="1">
                  <c:v>50.415512465373958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46155368"/>
        <c:axId val="446150664"/>
      </c:barChart>
      <c:catAx>
        <c:axId val="446155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46150664"/>
        <c:crosses val="autoZero"/>
        <c:auto val="1"/>
        <c:lblAlgn val="ctr"/>
        <c:lblOffset val="100"/>
        <c:noMultiLvlLbl val="0"/>
      </c:catAx>
      <c:valAx>
        <c:axId val="446150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4615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el-GR" sz="2000" dirty="0">
                <a:latin typeface="Calibri" pitchFamily="34" charset="0"/>
              </a:rPr>
              <a:t>Έ</a:t>
            </a:r>
            <a:r>
              <a:rPr lang="el-GR" sz="2000" dirty="0" smtClean="0">
                <a:latin typeface="Calibri" pitchFamily="34" charset="0"/>
              </a:rPr>
              <a:t>χετε </a:t>
            </a:r>
            <a:r>
              <a:rPr lang="el-GR" sz="2000" dirty="0">
                <a:latin typeface="Calibri" pitchFamily="34" charset="0"/>
              </a:rPr>
              <a:t>χάσει ρύθμιση;</a:t>
            </a:r>
            <a:endParaRPr lang="fr-FR" sz="200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38176087932415848"/>
          <c:y val="1.46974410250712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772863539100897E-2"/>
          <c:y val="9.7921797269439198E-2"/>
          <c:w val="0.96845427292179842"/>
          <c:h val="0.73178057376340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'2η ενότητα'!$A$119</c:f>
              <c:strCache>
                <c:ptCount val="1"/>
                <c:pt idx="0">
                  <c:v>Συλλογή απαντήσεων στις 01-02-2017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6033572027350502E-3"/>
                  <c:y val="8.0714411361700548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3</a:t>
                    </a:r>
                    <a:r>
                      <a:rPr lang="en-US" dirty="0" smtClean="0"/>
                      <a:t>0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033572027350502E-3"/>
                  <c:y val="1.2970588144527159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7</a:t>
                    </a:r>
                    <a:r>
                      <a:rPr lang="en-US" dirty="0" smtClean="0"/>
                      <a:t>0</a:t>
                    </a:r>
                    <a:r>
                      <a:rPr lang="en-US" dirty="0" smtClean="0">
                        <a:latin typeface="Calibri" panose="020F0502020204030204" pitchFamily="34" charset="0"/>
                      </a:rPr>
                      <a:t>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'2η ενότητα'!$B$118:$C$118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'2η ενότητα'!$B$119:$C$119</c:f>
              <c:numCache>
                <c:formatCode>0</c:formatCode>
                <c:ptCount val="2"/>
                <c:pt idx="0">
                  <c:v>30.470914127423821</c:v>
                </c:pt>
                <c:pt idx="1">
                  <c:v>69.529085872575948</c:v>
                </c:pt>
              </c:numCache>
            </c:numRef>
          </c:val>
        </c:ser>
        <c:ser>
          <c:idx val="1"/>
          <c:order val="1"/>
          <c:tx>
            <c:strRef>
              <c:f>'2η ενότητα'!$A$120</c:f>
              <c:strCache>
                <c:ptCount val="1"/>
                <c:pt idx="0">
                  <c:v>Συλλογή απαντήσεων στις 18-10-2016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6033572027350502E-3"/>
                  <c:y val="5.9796596674443628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35%</a:t>
                    </a:r>
                    <a:endParaRPr lang="en-US" sz="2400" b="1" dirty="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067144054701E-3"/>
                  <c:y val="7.2272062363441119E-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6</a:t>
                    </a:r>
                    <a:r>
                      <a:rPr lang="en-US" dirty="0" smtClean="0"/>
                      <a:t>5%</a:t>
                    </a:r>
                    <a:endParaRPr lang="en-US" dirty="0">
                      <a:latin typeface="Calibri" panose="020F050202020403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'2η ενότητα'!$B$118:$C$118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'2η ενότητα'!$B$120:$C$120</c:f>
              <c:numCache>
                <c:formatCode>0</c:formatCode>
                <c:ptCount val="2"/>
                <c:pt idx="0">
                  <c:v>34.740259740259816</c:v>
                </c:pt>
                <c:pt idx="1">
                  <c:v>65.259740259740255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46148704"/>
        <c:axId val="446151056"/>
      </c:barChart>
      <c:catAx>
        <c:axId val="44614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pPr>
            <a:endParaRPr lang="el-GR"/>
          </a:p>
        </c:txPr>
        <c:crossAx val="446151056"/>
        <c:crosses val="autoZero"/>
        <c:auto val="1"/>
        <c:lblAlgn val="ctr"/>
        <c:lblOffset val="100"/>
        <c:noMultiLvlLbl val="0"/>
      </c:catAx>
      <c:valAx>
        <c:axId val="44615105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one"/>
        <c:crossAx val="44614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27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path path="shap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0.14679</cdr:x>
      <cdr:y>0.71875</cdr:y>
    </cdr:from>
    <cdr:to>
      <cdr:x>0.18349</cdr:x>
      <cdr:y>0.8125</cdr:y>
    </cdr:to>
    <cdr:sp macro="" textlink="">
      <cdr:nvSpPr>
        <cdr:cNvPr id="2" name="1 - TextBox"/>
        <cdr:cNvSpPr txBox="1"/>
      </cdr:nvSpPr>
      <cdr:spPr>
        <a:xfrm xmlns:a="http://schemas.openxmlformats.org/drawingml/2006/main" rot="10800000" flipH="1" flipV="1">
          <a:off x="1152128" y="3312368"/>
          <a:ext cx="288031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0.14679</cdr:x>
      <cdr:y>0.75</cdr:y>
    </cdr:from>
    <cdr:to>
      <cdr:x>0.19266</cdr:x>
      <cdr:y>0.79688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1152128" y="3456384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0.44954</cdr:x>
      <cdr:y>0.71875</cdr:y>
    </cdr:from>
    <cdr:to>
      <cdr:x>0.49541</cdr:x>
      <cdr:y>0.79688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3528392" y="3312368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0.75229</cdr:x>
      <cdr:y>0.54688</cdr:y>
    </cdr:from>
    <cdr:to>
      <cdr:x>0.80734</cdr:x>
      <cdr:y>0.6875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5904656" y="2520280"/>
          <a:ext cx="4320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0.75229</cdr:x>
      <cdr:y>0.59375</cdr:y>
    </cdr:from>
    <cdr:to>
      <cdr:x>0.81651</cdr:x>
      <cdr:y>0.76563</cdr:y>
    </cdr:to>
    <cdr:sp macro="" textlink="">
      <cdr:nvSpPr>
        <cdr:cNvPr id="6" name="5 - TextBox"/>
        <cdr:cNvSpPr txBox="1"/>
      </cdr:nvSpPr>
      <cdr:spPr>
        <a:xfrm xmlns:a="http://schemas.openxmlformats.org/drawingml/2006/main">
          <a:off x="5904656" y="2736304"/>
          <a:ext cx="50405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0.22936</cdr:x>
      <cdr:y>0.71875</cdr:y>
    </cdr:from>
    <cdr:to>
      <cdr:x>0.27523</cdr:x>
      <cdr:y>0.82813</cdr:y>
    </cdr:to>
    <cdr:sp macro="" textlink="">
      <cdr:nvSpPr>
        <cdr:cNvPr id="7" name="6 - TextBox"/>
        <cdr:cNvSpPr txBox="1"/>
      </cdr:nvSpPr>
      <cdr:spPr>
        <a:xfrm xmlns:a="http://schemas.openxmlformats.org/drawingml/2006/main">
          <a:off x="1800200" y="3312368"/>
          <a:ext cx="3600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0.54128</cdr:x>
      <cdr:y>0.71875</cdr:y>
    </cdr:from>
    <cdr:to>
      <cdr:x>0.6055</cdr:x>
      <cdr:y>0.84375</cdr:y>
    </cdr:to>
    <cdr:sp macro="" textlink="">
      <cdr:nvSpPr>
        <cdr:cNvPr id="8" name="7 - TextBox"/>
        <cdr:cNvSpPr txBox="1"/>
      </cdr:nvSpPr>
      <cdr:spPr>
        <a:xfrm xmlns:a="http://schemas.openxmlformats.org/drawingml/2006/main">
          <a:off x="4248472" y="3312368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>
              <a:latin typeface="+mn-lt"/>
            </a:rPr>
            <a:t>Β</a:t>
          </a:r>
          <a:endParaRPr lang="el-GR" sz="2400" b="1" dirty="0">
            <a:latin typeface="+mn-lt"/>
          </a:endParaRPr>
        </a:p>
      </cdr:txBody>
    </cdr:sp>
  </cdr:relSizeAnchor>
  <cdr:relSizeAnchor xmlns:cdr="http://schemas.openxmlformats.org/drawingml/2006/chartDrawing">
    <cdr:from>
      <cdr:x>0.85321</cdr:x>
      <cdr:y>0.59375</cdr:y>
    </cdr:from>
    <cdr:to>
      <cdr:x>0.98806</cdr:x>
      <cdr:y>0.82342</cdr:y>
    </cdr:to>
    <cdr:sp macro="" textlink="">
      <cdr:nvSpPr>
        <cdr:cNvPr id="9" name="8 - TextBox"/>
        <cdr:cNvSpPr txBox="1"/>
      </cdr:nvSpPr>
      <cdr:spPr>
        <a:xfrm xmlns:a="http://schemas.openxmlformats.org/drawingml/2006/main">
          <a:off x="6696744" y="2736304"/>
          <a:ext cx="1058416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0.06236</cdr:x>
      <cdr:y>0.5</cdr:y>
    </cdr:from>
    <cdr:to>
      <cdr:x>0.11712</cdr:x>
      <cdr:y>0.58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498472" y="2700300"/>
          <a:ext cx="437632" cy="43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b="1" dirty="0" smtClean="0"/>
            <a:t> 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0.30631</cdr:x>
      <cdr:y>0.54667</cdr:y>
    </cdr:from>
    <cdr:to>
      <cdr:x>0.35135</cdr:x>
      <cdr:y>0.62667</cdr:y>
    </cdr:to>
    <cdr:sp macro="" textlink="">
      <cdr:nvSpPr>
        <cdr:cNvPr id="3" name="1 - TextBox"/>
        <cdr:cNvSpPr txBox="1"/>
      </cdr:nvSpPr>
      <cdr:spPr>
        <a:xfrm xmlns:a="http://schemas.openxmlformats.org/drawingml/2006/main">
          <a:off x="2448272" y="2952328"/>
          <a:ext cx="360036" cy="43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0.54955</cdr:x>
      <cdr:y>0.58667</cdr:y>
    </cdr:from>
    <cdr:to>
      <cdr:x>0.59459</cdr:x>
      <cdr:y>0.66667</cdr:y>
    </cdr:to>
    <cdr:sp macro="" textlink="">
      <cdr:nvSpPr>
        <cdr:cNvPr id="4" name="1 - TextBox"/>
        <cdr:cNvSpPr txBox="1"/>
      </cdr:nvSpPr>
      <cdr:spPr>
        <a:xfrm xmlns:a="http://schemas.openxmlformats.org/drawingml/2006/main">
          <a:off x="4392488" y="3168352"/>
          <a:ext cx="360036" cy="43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0.79279</cdr:x>
      <cdr:y>0.54667</cdr:y>
    </cdr:from>
    <cdr:to>
      <cdr:x>0.83784</cdr:x>
      <cdr:y>0.62667</cdr:y>
    </cdr:to>
    <cdr:sp macro="" textlink="">
      <cdr:nvSpPr>
        <cdr:cNvPr id="5" name="1 - TextBox"/>
        <cdr:cNvSpPr txBox="1"/>
      </cdr:nvSpPr>
      <cdr:spPr>
        <a:xfrm xmlns:a="http://schemas.openxmlformats.org/drawingml/2006/main">
          <a:off x="6336704" y="2952328"/>
          <a:ext cx="360036" cy="43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0.8806</cdr:x>
      <cdr:y>0.54667</cdr:y>
    </cdr:from>
    <cdr:to>
      <cdr:x>0.92564</cdr:x>
      <cdr:y>0.62667</cdr:y>
    </cdr:to>
    <cdr:sp macro="" textlink="">
      <cdr:nvSpPr>
        <cdr:cNvPr id="6" name="4 - TextBox"/>
        <cdr:cNvSpPr txBox="1"/>
      </cdr:nvSpPr>
      <cdr:spPr>
        <a:xfrm xmlns:a="http://schemas.openxmlformats.org/drawingml/2006/main">
          <a:off x="7038530" y="2952328"/>
          <a:ext cx="360036" cy="43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0.63964</cdr:x>
      <cdr:y>0.54667</cdr:y>
    </cdr:from>
    <cdr:to>
      <cdr:x>0.68468</cdr:x>
      <cdr:y>0.62667</cdr:y>
    </cdr:to>
    <cdr:sp macro="" textlink="">
      <cdr:nvSpPr>
        <cdr:cNvPr id="7" name="4 - TextBox"/>
        <cdr:cNvSpPr txBox="1"/>
      </cdr:nvSpPr>
      <cdr:spPr>
        <a:xfrm xmlns:a="http://schemas.openxmlformats.org/drawingml/2006/main">
          <a:off x="5112568" y="2952328"/>
          <a:ext cx="360036" cy="43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0.40541</cdr:x>
      <cdr:y>0.56</cdr:y>
    </cdr:from>
    <cdr:to>
      <cdr:x>0.45045</cdr:x>
      <cdr:y>0.64</cdr:y>
    </cdr:to>
    <cdr:sp macro="" textlink="">
      <cdr:nvSpPr>
        <cdr:cNvPr id="8" name="4 - TextBox"/>
        <cdr:cNvSpPr txBox="1"/>
      </cdr:nvSpPr>
      <cdr:spPr>
        <a:xfrm xmlns:a="http://schemas.openxmlformats.org/drawingml/2006/main">
          <a:off x="3240360" y="3024336"/>
          <a:ext cx="360036" cy="43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0.16216</cdr:x>
      <cdr:y>0.5</cdr:y>
    </cdr:from>
    <cdr:to>
      <cdr:x>0.20721</cdr:x>
      <cdr:y>0.58</cdr:y>
    </cdr:to>
    <cdr:sp macro="" textlink="">
      <cdr:nvSpPr>
        <cdr:cNvPr id="9" name="4 - TextBox"/>
        <cdr:cNvSpPr txBox="1"/>
      </cdr:nvSpPr>
      <cdr:spPr>
        <a:xfrm xmlns:a="http://schemas.openxmlformats.org/drawingml/2006/main">
          <a:off x="1296144" y="2700300"/>
          <a:ext cx="360036" cy="43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0.17742</cdr:x>
      <cdr:y>0.71429</cdr:y>
    </cdr:from>
    <cdr:to>
      <cdr:x>0.21774</cdr:x>
      <cdr:y>0.8254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584176" y="3240360"/>
          <a:ext cx="3600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/>
            <a:t>Β</a:t>
          </a:r>
        </a:p>
      </cdr:txBody>
    </cdr:sp>
  </cdr:relSizeAnchor>
  <cdr:relSizeAnchor xmlns:cdr="http://schemas.openxmlformats.org/drawingml/2006/chartDrawing">
    <cdr:from>
      <cdr:x>0.64516</cdr:x>
      <cdr:y>0.47619</cdr:y>
    </cdr:from>
    <cdr:to>
      <cdr:x>0.70161</cdr:x>
      <cdr:y>0.66667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5760640" y="2160240"/>
          <a:ext cx="50405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/>
            <a:t>Β</a:t>
          </a:r>
        </a:p>
      </cdr:txBody>
    </cdr:sp>
  </cdr:relSizeAnchor>
  <cdr:relSizeAnchor xmlns:cdr="http://schemas.openxmlformats.org/drawingml/2006/chartDrawing">
    <cdr:from>
      <cdr:x>0.35484</cdr:x>
      <cdr:y>0.71429</cdr:y>
    </cdr:from>
    <cdr:to>
      <cdr:x>0.39516</cdr:x>
      <cdr:y>0.80952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3168352" y="3240360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/>
            <a:t>Α</a:t>
          </a:r>
        </a:p>
      </cdr:txBody>
    </cdr:sp>
  </cdr:relSizeAnchor>
  <cdr:relSizeAnchor xmlns:cdr="http://schemas.openxmlformats.org/drawingml/2006/chartDrawing">
    <cdr:from>
      <cdr:x>0.82258</cdr:x>
      <cdr:y>0.47619</cdr:y>
    </cdr:from>
    <cdr:to>
      <cdr:x>0.8629</cdr:x>
      <cdr:y>0.60317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7344816" y="2160240"/>
          <a:ext cx="36004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0.35772</cdr:x>
      <cdr:y>0.17901</cdr:y>
    </cdr:from>
    <cdr:to>
      <cdr:x>0.41463</cdr:x>
      <cdr:y>0.26164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3168352" y="936104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0.0813</cdr:x>
      <cdr:y>0.55081</cdr:y>
    </cdr:from>
    <cdr:to>
      <cdr:x>0.13008</cdr:x>
      <cdr:y>0.64721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720080" y="2880320"/>
          <a:ext cx="43204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0.35772</cdr:x>
      <cdr:y>0.31672</cdr:y>
    </cdr:from>
    <cdr:to>
      <cdr:x>0.39837</cdr:x>
      <cdr:y>0.41311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3168352" y="1656184"/>
          <a:ext cx="3600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0.0813</cdr:x>
      <cdr:y>0.68852</cdr:y>
    </cdr:from>
    <cdr:to>
      <cdr:x>0.13008</cdr:x>
      <cdr:y>0.77114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720080" y="3600400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0.14516</cdr:x>
      <cdr:y>0.74242</cdr:y>
    </cdr:from>
    <cdr:to>
      <cdr:x>0.18548</cdr:x>
      <cdr:y>0.81818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296144" y="3528392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0.32258</cdr:x>
      <cdr:y>0.74242</cdr:y>
    </cdr:from>
    <cdr:to>
      <cdr:x>0.3629</cdr:x>
      <cdr:y>0.81818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2880320" y="3528392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0.6371</cdr:x>
      <cdr:y>0.4697</cdr:y>
    </cdr:from>
    <cdr:to>
      <cdr:x>0.67742</cdr:x>
      <cdr:y>0.56061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5688632" y="2232248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0.79032</cdr:x>
      <cdr:y>0.4697</cdr:y>
    </cdr:from>
    <cdr:to>
      <cdr:x>0.83871</cdr:x>
      <cdr:y>0.56061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7056784" y="2232248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0.14634</cdr:x>
      <cdr:y>0.46154</cdr:y>
    </cdr:from>
    <cdr:to>
      <cdr:x>0.18699</cdr:x>
      <cdr:y>0.55385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296144" y="2160240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0.62097</cdr:x>
      <cdr:y>0.70769</cdr:y>
    </cdr:from>
    <cdr:to>
      <cdr:x>0.66162</cdr:x>
      <cdr:y>0.78461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5544616" y="3312368"/>
          <a:ext cx="362963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0.34146</cdr:x>
      <cdr:y>0.46154</cdr:y>
    </cdr:from>
    <cdr:to>
      <cdr:x>0.38211</cdr:x>
      <cdr:y>0.55385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3024336" y="2160240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0.80645</cdr:x>
      <cdr:y>0.70769</cdr:y>
    </cdr:from>
    <cdr:to>
      <cdr:x>0.8471</cdr:x>
      <cdr:y>0.8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7200800" y="3312368"/>
          <a:ext cx="362963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/>
            <a:t>Α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0.14516</cdr:x>
      <cdr:y>0.51429</cdr:y>
    </cdr:from>
    <cdr:to>
      <cdr:x>0.19355</cdr:x>
      <cdr:y>0.62857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296144" y="2592288"/>
          <a:ext cx="43204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0.33065</cdr:x>
      <cdr:y>0.51429</cdr:y>
    </cdr:from>
    <cdr:to>
      <cdr:x>0.37097</cdr:x>
      <cdr:y>0.62857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2952328" y="2592288"/>
          <a:ext cx="36004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0.62903</cdr:x>
      <cdr:y>0.55714</cdr:y>
    </cdr:from>
    <cdr:to>
      <cdr:x>0.66935</cdr:x>
      <cdr:y>0.64286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5616624" y="2808312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0.81452</cdr:x>
      <cdr:y>0.55714</cdr:y>
    </cdr:from>
    <cdr:to>
      <cdr:x>0.85484</cdr:x>
      <cdr:y>0.62857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7272808" y="2808312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0.1371</cdr:x>
      <cdr:y>0.54286</cdr:y>
    </cdr:from>
    <cdr:to>
      <cdr:x>0.17742</cdr:x>
      <cdr:y>0.62857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224136" y="2736304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0.32258</cdr:x>
      <cdr:y>0.54286</cdr:y>
    </cdr:from>
    <cdr:to>
      <cdr:x>0.3629</cdr:x>
      <cdr:y>0.62857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2880320" y="2736304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0.62903</cdr:x>
      <cdr:y>0.54286</cdr:y>
    </cdr:from>
    <cdr:to>
      <cdr:x>0.67742</cdr:x>
      <cdr:y>0.64286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5616624" y="2736304"/>
          <a:ext cx="43204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0.81452</cdr:x>
      <cdr:y>0.54286</cdr:y>
    </cdr:from>
    <cdr:to>
      <cdr:x>0.87097</cdr:x>
      <cdr:y>0.65714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7272808" y="2736304"/>
          <a:ext cx="5040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0.66055</cdr:x>
      <cdr:y>0.50725</cdr:y>
    </cdr:from>
    <cdr:to>
      <cdr:x>0.7156</cdr:x>
      <cdr:y>0.75362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5184576" y="2520280"/>
          <a:ext cx="432048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</a:p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0.33028</cdr:x>
      <cdr:y>0.49275</cdr:y>
    </cdr:from>
    <cdr:to>
      <cdr:x>0.48347</cdr:x>
      <cdr:y>0.69565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2592288" y="2448272"/>
          <a:ext cx="1202432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0.79817</cdr:x>
      <cdr:y>0.50725</cdr:y>
    </cdr:from>
    <cdr:to>
      <cdr:x>0.85366</cdr:x>
      <cdr:y>0.61972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7069336" y="2593332"/>
          <a:ext cx="491504" cy="575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0.66116</cdr:x>
      <cdr:y>0.4697</cdr:y>
    </cdr:from>
    <cdr:to>
      <cdr:x>0.71901</cdr:x>
      <cdr:y>0.6924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5760640" y="2232248"/>
          <a:ext cx="504056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</a:p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0.33058</cdr:x>
      <cdr:y>0.72727</cdr:y>
    </cdr:from>
    <cdr:to>
      <cdr:x>0.45205</cdr:x>
      <cdr:y>0.96513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2880320" y="3456384"/>
          <a:ext cx="1058416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0.80165</cdr:x>
      <cdr:y>0.4697</cdr:y>
    </cdr:from>
    <cdr:to>
      <cdr:x>0.9066</cdr:x>
      <cdr:y>0.68182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6984776" y="2232248"/>
          <a:ext cx="91440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0.51559</cdr:x>
      <cdr:y>0.38889</cdr:y>
    </cdr:from>
    <cdr:to>
      <cdr:x>0.56004</cdr:x>
      <cdr:y>0.47887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4603699" y="2016224"/>
          <a:ext cx="396894" cy="466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</a:p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0.29335</cdr:x>
      <cdr:y>0.69014</cdr:y>
    </cdr:from>
    <cdr:to>
      <cdr:x>0.35558</cdr:x>
      <cdr:y>0.78873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2376264" y="3528392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</a:p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0.29335</cdr:x>
      <cdr:y>0.60563</cdr:y>
    </cdr:from>
    <cdr:to>
      <cdr:x>0.34669</cdr:x>
      <cdr:y>0.69014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2376264" y="3096344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0.51559</cdr:x>
      <cdr:y>0.31944</cdr:y>
    </cdr:from>
    <cdr:to>
      <cdr:x>0.56892</cdr:x>
      <cdr:y>0.40278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4603699" y="1656184"/>
          <a:ext cx="47618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0.46847</cdr:x>
      <cdr:y>0.70802</cdr:y>
    </cdr:from>
    <cdr:to>
      <cdr:x>0.52252</cdr:x>
      <cdr:y>0.79298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3744416" y="3600400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</a:p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0.46847</cdr:x>
      <cdr:y>0.6089</cdr:y>
    </cdr:from>
    <cdr:to>
      <cdr:x>0.51351</cdr:x>
      <cdr:y>0.69386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3744416" y="3096344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</a:p>
        <a:p xmlns:a="http://schemas.openxmlformats.org/drawingml/2006/main">
          <a:endParaRPr lang="el-GR" sz="1100" dirty="0"/>
        </a:p>
      </cdr:txBody>
    </cdr:sp>
  </cdr:relSizeAnchor>
  <cdr:relSizeAnchor xmlns:cdr="http://schemas.openxmlformats.org/drawingml/2006/chartDrawing">
    <cdr:from>
      <cdr:x>0.4955</cdr:x>
      <cdr:y>0.32569</cdr:y>
    </cdr:from>
    <cdr:to>
      <cdr:x>0.54955</cdr:x>
      <cdr:y>0.41065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3960440" y="1656184"/>
          <a:ext cx="4320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0.4955</cdr:x>
      <cdr:y>0.43897</cdr:y>
    </cdr:from>
    <cdr:to>
      <cdr:x>0.55856</cdr:x>
      <cdr:y>0.52393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3960440" y="2232248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0.56506</cdr:x>
      <cdr:y>0.16755</cdr:y>
    </cdr:from>
    <cdr:to>
      <cdr:x>0.6099</cdr:x>
      <cdr:y>0.26529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4536504" y="864096"/>
          <a:ext cx="3600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0.56506</cdr:x>
      <cdr:y>0.30718</cdr:y>
    </cdr:from>
    <cdr:to>
      <cdr:x>0.62784</cdr:x>
      <cdr:y>0.40492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4536504" y="1584176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0.57403</cdr:x>
      <cdr:y>0.53058</cdr:y>
    </cdr:from>
    <cdr:to>
      <cdr:x>0.62784</cdr:x>
      <cdr:y>0.62832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4608512" y="2736304"/>
          <a:ext cx="43204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0.57403</cdr:x>
      <cdr:y>0.67021</cdr:y>
    </cdr:from>
    <cdr:to>
      <cdr:x>0.62784</cdr:x>
      <cdr:y>0.76795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4608512" y="3456384"/>
          <a:ext cx="43204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0.13008</cdr:x>
      <cdr:y>0.625</cdr:y>
    </cdr:from>
    <cdr:to>
      <cdr:x>0.17073</cdr:x>
      <cdr:y>0.73611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152128" y="3240360"/>
          <a:ext cx="36004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0.62602</cdr:x>
      <cdr:y>0.48611</cdr:y>
    </cdr:from>
    <cdr:to>
      <cdr:x>0.66667</cdr:x>
      <cdr:y>0.59722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5544616" y="2520280"/>
          <a:ext cx="36004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0.33333</cdr:x>
      <cdr:y>0.63889</cdr:y>
    </cdr:from>
    <cdr:to>
      <cdr:x>0.37398</cdr:x>
      <cdr:y>0.73611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2952328" y="3312368"/>
          <a:ext cx="3600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0.82114</cdr:x>
      <cdr:y>0.48611</cdr:y>
    </cdr:from>
    <cdr:to>
      <cdr:x>0.86992</cdr:x>
      <cdr:y>0.61111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7272808" y="2520280"/>
          <a:ext cx="4320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0.17073</cdr:x>
      <cdr:y>0.64214</cdr:y>
    </cdr:from>
    <cdr:to>
      <cdr:x>0.21138</cdr:x>
      <cdr:y>0.74627</cdr:y>
    </cdr:to>
    <cdr:sp macro="" textlink="">
      <cdr:nvSpPr>
        <cdr:cNvPr id="2" name="1 - TextBox"/>
        <cdr:cNvSpPr txBox="1"/>
      </cdr:nvSpPr>
      <cdr:spPr>
        <a:xfrm xmlns:a="http://schemas.openxmlformats.org/drawingml/2006/main">
          <a:off x="1512168" y="2664296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0.35772</cdr:x>
      <cdr:y>0.64214</cdr:y>
    </cdr:from>
    <cdr:to>
      <cdr:x>0.4065</cdr:x>
      <cdr:y>0.76363</cdr:y>
    </cdr:to>
    <cdr:sp macro="" textlink="">
      <cdr:nvSpPr>
        <cdr:cNvPr id="3" name="2 - TextBox"/>
        <cdr:cNvSpPr txBox="1"/>
      </cdr:nvSpPr>
      <cdr:spPr>
        <a:xfrm xmlns:a="http://schemas.openxmlformats.org/drawingml/2006/main">
          <a:off x="3168352" y="2664296"/>
          <a:ext cx="43204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0.64228</cdr:x>
      <cdr:y>0.6595</cdr:y>
    </cdr:from>
    <cdr:to>
      <cdr:x>0.68293</cdr:x>
      <cdr:y>0.78098</cdr:y>
    </cdr:to>
    <cdr:sp macro="" textlink="">
      <cdr:nvSpPr>
        <cdr:cNvPr id="4" name="3 - TextBox"/>
        <cdr:cNvSpPr txBox="1"/>
      </cdr:nvSpPr>
      <cdr:spPr>
        <a:xfrm xmlns:a="http://schemas.openxmlformats.org/drawingml/2006/main">
          <a:off x="5688632" y="2736304"/>
          <a:ext cx="3600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0.82114</cdr:x>
      <cdr:y>0.6595</cdr:y>
    </cdr:from>
    <cdr:to>
      <cdr:x>0.86179</cdr:x>
      <cdr:y>0.76363</cdr:y>
    </cdr:to>
    <cdr:sp macro="" textlink="">
      <cdr:nvSpPr>
        <cdr:cNvPr id="5" name="4 - TextBox"/>
        <cdr:cNvSpPr txBox="1"/>
      </cdr:nvSpPr>
      <cdr:spPr>
        <a:xfrm xmlns:a="http://schemas.openxmlformats.org/drawingml/2006/main">
          <a:off x="7272808" y="2736304"/>
          <a:ext cx="36004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0.12192</cdr:x>
      <cdr:y>0.68295</cdr:y>
    </cdr:from>
    <cdr:to>
      <cdr:x>0.16257</cdr:x>
      <cdr:y>0.7725</cdr:y>
    </cdr:to>
    <cdr:sp macro="" textlink="">
      <cdr:nvSpPr>
        <cdr:cNvPr id="4" name="1 - TextBox"/>
        <cdr:cNvSpPr txBox="1"/>
      </cdr:nvSpPr>
      <cdr:spPr>
        <a:xfrm xmlns:a="http://schemas.openxmlformats.org/drawingml/2006/main">
          <a:off x="1079873" y="3294915"/>
          <a:ext cx="360036" cy="43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0.43089</cdr:x>
      <cdr:y>0.63817</cdr:y>
    </cdr:from>
    <cdr:to>
      <cdr:x>0.47154</cdr:x>
      <cdr:y>0.72772</cdr:y>
    </cdr:to>
    <cdr:sp macro="" textlink="">
      <cdr:nvSpPr>
        <cdr:cNvPr id="5" name="1 - TextBox"/>
        <cdr:cNvSpPr txBox="1"/>
      </cdr:nvSpPr>
      <cdr:spPr>
        <a:xfrm xmlns:a="http://schemas.openxmlformats.org/drawingml/2006/main">
          <a:off x="3816424" y="3078891"/>
          <a:ext cx="360036" cy="43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b="1" dirty="0" smtClean="0"/>
            <a:t>Β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0.23577</cdr:x>
      <cdr:y>0.68295</cdr:y>
    </cdr:from>
    <cdr:to>
      <cdr:x>0.27642</cdr:x>
      <cdr:y>0.7725</cdr:y>
    </cdr:to>
    <cdr:sp macro="" textlink="">
      <cdr:nvSpPr>
        <cdr:cNvPr id="6" name="4 - TextBox"/>
        <cdr:cNvSpPr txBox="1"/>
      </cdr:nvSpPr>
      <cdr:spPr>
        <a:xfrm xmlns:a="http://schemas.openxmlformats.org/drawingml/2006/main">
          <a:off x="2088232" y="3294915"/>
          <a:ext cx="360036" cy="43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  <cdr:relSizeAnchor xmlns:cdr="http://schemas.openxmlformats.org/drawingml/2006/chartDrawing">
    <cdr:from>
      <cdr:x>0.55285</cdr:x>
      <cdr:y>0.63817</cdr:y>
    </cdr:from>
    <cdr:to>
      <cdr:x>0.5935</cdr:x>
      <cdr:y>0.72772</cdr:y>
    </cdr:to>
    <cdr:sp macro="" textlink="">
      <cdr:nvSpPr>
        <cdr:cNvPr id="7" name="4 - TextBox"/>
        <cdr:cNvSpPr txBox="1"/>
      </cdr:nvSpPr>
      <cdr:spPr>
        <a:xfrm xmlns:a="http://schemas.openxmlformats.org/drawingml/2006/main">
          <a:off x="4896544" y="3078891"/>
          <a:ext cx="360036" cy="432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l-GR" sz="2400" b="1" dirty="0" smtClean="0"/>
            <a:t>Α</a:t>
          </a:r>
          <a:endParaRPr lang="el-GR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AF74-2DF7-4876-9C5E-5F1C7F42874D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5EB-27B4-4774-AF94-7F084DA974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693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6FE22-8CEB-4AE2-A191-071A3E1EB8DB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177ED-E66C-456D-B712-14500AD5418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674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177ED-E66C-456D-B712-14500AD54189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147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EAB3-3C06-41F0-BCF3-75127F941F81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EC4E-DE11-49A5-94F2-948135A7D8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EAB3-3C06-41F0-BCF3-75127F941F81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EC4E-DE11-49A5-94F2-948135A7D8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EAB3-3C06-41F0-BCF3-75127F941F81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EC4E-DE11-49A5-94F2-948135A7D8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EAB3-3C06-41F0-BCF3-75127F941F81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EC4E-DE11-49A5-94F2-948135A7D8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EAB3-3C06-41F0-BCF3-75127F941F81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EC4E-DE11-49A5-94F2-948135A7D8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EAB3-3C06-41F0-BCF3-75127F941F81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EC4E-DE11-49A5-94F2-948135A7D8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EAB3-3C06-41F0-BCF3-75127F941F81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EC4E-DE11-49A5-94F2-948135A7D8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EAB3-3C06-41F0-BCF3-75127F941F81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EC4E-DE11-49A5-94F2-948135A7D8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EAB3-3C06-41F0-BCF3-75127F941F81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EC4E-DE11-49A5-94F2-948135A7D8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EAB3-3C06-41F0-BCF3-75127F941F81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EC4E-DE11-49A5-94F2-948135A7D8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EAB3-3C06-41F0-BCF3-75127F941F81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1EC4E-DE11-49A5-94F2-948135A7D86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9EAB3-3C06-41F0-BCF3-75127F941F81}" type="datetimeFigureOut">
              <a:rPr lang="el-GR" smtClean="0"/>
              <a:pPr/>
              <a:t>15/5/2017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1EC4E-DE11-49A5-94F2-948135A7D86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6264696" cy="2736304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dirty="0"/>
              <a:t> </a:t>
            </a:r>
            <a:br>
              <a:rPr lang="el-GR" dirty="0"/>
            </a:br>
            <a:r>
              <a:rPr lang="el-GR" dirty="0"/>
              <a:t> </a:t>
            </a:r>
            <a:br>
              <a:rPr lang="el-GR" dirty="0"/>
            </a:br>
            <a:r>
              <a:rPr lang="el-GR" dirty="0"/>
              <a:t> 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305857"/>
              </p:ext>
            </p:extLst>
          </p:nvPr>
        </p:nvGraphicFramePr>
        <p:xfrm>
          <a:off x="464955" y="0"/>
          <a:ext cx="6552728" cy="2371739"/>
        </p:xfrm>
        <a:graphic>
          <a:graphicData uri="http://schemas.openxmlformats.org/drawingml/2006/table">
            <a:tbl>
              <a:tblPr/>
              <a:tblGrid>
                <a:gridCol w="6552728"/>
              </a:tblGrid>
              <a:tr h="107633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600" b="1" dirty="0">
                          <a:latin typeface="+mj-lt"/>
                          <a:ea typeface="Times New Roman"/>
                          <a:cs typeface="Times New Roman"/>
                        </a:rPr>
                        <a:t>ΟΜΟΣΠΟΝΔΙΑ ΕΠΑΓΓΕΛΜΑΤΙΩΝ </a:t>
                      </a:r>
                      <a:endParaRPr lang="en-US" sz="2600" b="1" dirty="0" smtClean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600" b="1" dirty="0" smtClean="0">
                          <a:latin typeface="+mj-lt"/>
                          <a:ea typeface="Times New Roman"/>
                          <a:cs typeface="Times New Roman"/>
                        </a:rPr>
                        <a:t>ΒΙΟΤΕΧΝΩΝ </a:t>
                      </a:r>
                      <a:r>
                        <a:rPr lang="el-GR" sz="2600" b="1" dirty="0">
                          <a:latin typeface="+mj-lt"/>
                          <a:ea typeface="Times New Roman"/>
                          <a:cs typeface="Times New Roman"/>
                        </a:rPr>
                        <a:t>&amp; ΕΜΠΟΡΩΝ Ν. ΜΑΓΝΗΣΙΑΣ</a:t>
                      </a:r>
                    </a:p>
                  </a:txBody>
                  <a:tcPr marL="73025" marR="73025" marT="137160" marB="137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0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000" b="1" dirty="0" smtClean="0">
                          <a:solidFill>
                            <a:srgbClr val="4F81B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ΕΡΩΤΗΜΑΤΟΛΟΓΙΟ</a:t>
                      </a:r>
                      <a:r>
                        <a:rPr lang="en-US" sz="3000" b="1" dirty="0" smtClean="0">
                          <a:solidFill>
                            <a:srgbClr val="4F81BD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l-GR" sz="22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l-GR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ΟΙΚΟΝΟΜΙΚΗ ΑΠΕΙΚΟΝΙΣΗ  ΤΡΙΜΗΝΟΥ </a:t>
                      </a:r>
                      <a:endParaRPr lang="en-US" sz="2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ΟΚΤΩΒΡΙΟΥ – ΔΕΚΕΜΒΡΙΟΥ 2016</a:t>
                      </a:r>
                      <a:endParaRPr lang="el-GR" sz="2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164288" y="375313"/>
            <a:ext cx="18356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0 - Εικόνα" descr="OEBEM.bmp"/>
          <p:cNvPicPr>
            <a:picLocks noChangeAspect="1" noChangeArrowheads="1"/>
          </p:cNvPicPr>
          <p:nvPr/>
        </p:nvPicPr>
        <p:blipFill>
          <a:blip r:embed="rId3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1835696" y="2276872"/>
            <a:ext cx="5328592" cy="45811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38059"/>
            <a:ext cx="2771800" cy="794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7840" y="404664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1</a:t>
            </a:r>
            <a:r>
              <a:rPr lang="el-GR" b="1" baseline="30000" dirty="0"/>
              <a:t>η</a:t>
            </a:r>
            <a:r>
              <a:rPr lang="el-GR" b="1" dirty="0"/>
              <a:t> ΕΡΩΤΗΣΗ:</a:t>
            </a:r>
            <a:r>
              <a:rPr lang="en-US" b="1" dirty="0"/>
              <a:t/>
            </a:r>
            <a:br>
              <a:rPr lang="en-US" b="1" dirty="0"/>
            </a:br>
            <a:r>
              <a:rPr lang="el-GR" dirty="0"/>
              <a:t> Έχετε οφειλές προς το Δημόσιο από επαγγελματικές δραστηριότητες;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249413"/>
              </p:ext>
            </p:extLst>
          </p:nvPr>
        </p:nvGraphicFramePr>
        <p:xfrm>
          <a:off x="469900" y="20605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6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8" y="1685"/>
            <a:ext cx="802799" cy="738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  <p:extLst>
      <p:ext uri="{BB962C8B-B14F-4D97-AF65-F5344CB8AC3E}">
        <p14:creationId xmlns:p14="http://schemas.microsoft.com/office/powerpoint/2010/main" val="41336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1</a:t>
            </a:r>
            <a:r>
              <a:rPr lang="el-GR" b="1" baseline="30000" dirty="0"/>
              <a:t>η</a:t>
            </a:r>
            <a:r>
              <a:rPr lang="el-GR" b="1" dirty="0"/>
              <a:t> ΕΡΩΤΗΣΗ:</a:t>
            </a:r>
            <a:r>
              <a:rPr lang="en-US" b="1" dirty="0"/>
              <a:t/>
            </a:r>
            <a:br>
              <a:rPr lang="en-US" b="1" dirty="0"/>
            </a:br>
            <a:r>
              <a:rPr lang="el-GR" dirty="0"/>
              <a:t> Έχετε οφειλές προς το Δημόσιο από επαγγελματικές δραστηριότητες</a:t>
            </a: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670777"/>
              </p:ext>
            </p:extLst>
          </p:nvPr>
        </p:nvGraphicFramePr>
        <p:xfrm>
          <a:off x="457200" y="20605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6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7" y="1685"/>
            <a:ext cx="830482" cy="7643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  <p:extLst>
      <p:ext uri="{BB962C8B-B14F-4D97-AF65-F5344CB8AC3E}">
        <p14:creationId xmlns:p14="http://schemas.microsoft.com/office/powerpoint/2010/main" val="134082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7300" y="188640"/>
            <a:ext cx="7992888" cy="1354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2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</a:t>
            </a:r>
            <a:r>
              <a:rPr lang="el-GR" b="1" dirty="0" smtClean="0"/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dirty="0" smtClean="0"/>
              <a:t> </a:t>
            </a:r>
            <a:r>
              <a:rPr lang="el-GR" dirty="0"/>
              <a:t>Έχετε ρύθμιση οφειλών;  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3" name="Chart 23"/>
          <p:cNvGraphicFramePr/>
          <p:nvPr>
            <p:extLst>
              <p:ext uri="{D42A27DB-BD31-4B8C-83A1-F6EECF244321}">
                <p14:modId xmlns:p14="http://schemas.microsoft.com/office/powerpoint/2010/main" val="2918655422"/>
              </p:ext>
            </p:extLst>
          </p:nvPr>
        </p:nvGraphicFramePr>
        <p:xfrm>
          <a:off x="179512" y="1700808"/>
          <a:ext cx="87484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0" y="1682"/>
            <a:ext cx="1439501" cy="13249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l-GR" b="1" dirty="0" smtClean="0"/>
              <a:t>3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ΕΡΩΤΗΣΗ:</a:t>
            </a:r>
            <a:r>
              <a:rPr lang="el-GR" dirty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Έχετε </a:t>
            </a:r>
            <a:r>
              <a:rPr lang="el-GR" dirty="0"/>
              <a:t>χάσει ρύθμιση; </a:t>
            </a:r>
            <a:br>
              <a:rPr lang="el-GR" dirty="0"/>
            </a:br>
            <a:r>
              <a:rPr lang="el-GR" dirty="0"/>
              <a:t> 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3" name="Chart 25"/>
          <p:cNvGraphicFramePr/>
          <p:nvPr>
            <p:extLst>
              <p:ext uri="{D42A27DB-BD31-4B8C-83A1-F6EECF244321}">
                <p14:modId xmlns:p14="http://schemas.microsoft.com/office/powerpoint/2010/main" val="562675812"/>
              </p:ext>
            </p:extLst>
          </p:nvPr>
        </p:nvGraphicFramePr>
        <p:xfrm>
          <a:off x="179512" y="1484784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0" y="1682"/>
            <a:ext cx="1439501" cy="13249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25202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4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ΕΡΩΤΗΣΗ:</a:t>
            </a:r>
            <a:r>
              <a:rPr lang="el-GR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Θεωρείτε </a:t>
            </a:r>
            <a:r>
              <a:rPr lang="el-GR" dirty="0"/>
              <a:t>ότι θα μπορέσετε να ανταποκριθείτε </a:t>
            </a:r>
            <a:r>
              <a:rPr lang="el-GR" dirty="0" smtClean="0"/>
              <a:t>στις </a:t>
            </a:r>
            <a:r>
              <a:rPr lang="el-GR" dirty="0"/>
              <a:t>υποχρεώσεις στο επόμενο τρίμηνο; 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3" name="Chart 28"/>
          <p:cNvGraphicFramePr/>
          <p:nvPr>
            <p:extLst>
              <p:ext uri="{D42A27DB-BD31-4B8C-83A1-F6EECF244321}">
                <p14:modId xmlns:p14="http://schemas.microsoft.com/office/powerpoint/2010/main" val="2926895966"/>
              </p:ext>
            </p:extLst>
          </p:nvPr>
        </p:nvGraphicFramePr>
        <p:xfrm>
          <a:off x="126081" y="2636555"/>
          <a:ext cx="8856984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0" y="1682"/>
            <a:ext cx="1439501" cy="13249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78104"/>
            <a:ext cx="7920880" cy="207424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3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ΕΝΟΤΗΤΑ: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ΤΖΙΡΟΣ </a:t>
            </a:r>
            <a:r>
              <a:rPr lang="el-GR" b="1" dirty="0"/>
              <a:t>– ΠΡΟΣΔΟΚΙΕΣ – ΕΠΕΝΔΥΣΕΙΣ 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3" name="0 - Εικόνα" descr="OEBEM.bmp"/>
          <p:cNvPicPr>
            <a:picLocks noChangeAspect="1" noChangeArrowheads="1"/>
          </p:cNvPicPr>
          <p:nvPr/>
        </p:nvPicPr>
        <p:blipFill>
          <a:blip r:embed="rId2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1835696" y="2276872"/>
            <a:ext cx="5328592" cy="45811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04856" cy="157018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1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ΕΡΩΤΗΣΗ:</a:t>
            </a:r>
            <a:r>
              <a:rPr lang="el-GR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Ο </a:t>
            </a:r>
            <a:r>
              <a:rPr lang="el-GR" dirty="0"/>
              <a:t>τζίρος τριμήνου αυξήθηκε ή μειώθηκε; </a:t>
            </a:r>
            <a:r>
              <a:rPr lang="el-GR" dirty="0" smtClean="0"/>
              <a:t>   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736210"/>
              </p:ext>
            </p:extLst>
          </p:nvPr>
        </p:nvGraphicFramePr>
        <p:xfrm>
          <a:off x="107504" y="1862277"/>
          <a:ext cx="88569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6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3" y="1684"/>
            <a:ext cx="1190357" cy="10956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04856" cy="92211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2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ΕΡΩΤΗΣΗ:</a:t>
            </a:r>
            <a:r>
              <a:rPr lang="el-GR" dirty="0"/>
              <a:t> Σε τι ποσοστό;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3" name="Chart 3"/>
          <p:cNvGraphicFramePr/>
          <p:nvPr>
            <p:extLst>
              <p:ext uri="{D42A27DB-BD31-4B8C-83A1-F6EECF244321}">
                <p14:modId xmlns:p14="http://schemas.microsoft.com/office/powerpoint/2010/main" val="2737433746"/>
              </p:ext>
            </p:extLst>
          </p:nvPr>
        </p:nvGraphicFramePr>
        <p:xfrm>
          <a:off x="539552" y="1196752"/>
          <a:ext cx="79928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2" y="1684"/>
            <a:ext cx="1218040" cy="11211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21098"/>
            <a:ext cx="8784976" cy="194421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3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</a:t>
            </a:r>
            <a:r>
              <a:rPr lang="el-GR" b="1" dirty="0" smtClean="0"/>
              <a:t>:</a:t>
            </a:r>
            <a:br>
              <a:rPr lang="el-GR" b="1" dirty="0" smtClean="0"/>
            </a:br>
            <a:r>
              <a:rPr lang="el-GR" dirty="0" smtClean="0"/>
              <a:t> </a:t>
            </a:r>
            <a:r>
              <a:rPr lang="el-GR" dirty="0"/>
              <a:t>Νομίζετε θα βελτιωθεί η οικονομική κατάσταση στο </a:t>
            </a:r>
            <a:r>
              <a:rPr lang="el-GR" dirty="0" smtClean="0"/>
              <a:t>επόμενο </a:t>
            </a:r>
            <a:r>
              <a:rPr lang="el-GR" dirty="0"/>
              <a:t>τρίμηνο;   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3" name="Chart 31"/>
          <p:cNvGraphicFramePr/>
          <p:nvPr>
            <p:extLst>
              <p:ext uri="{D42A27DB-BD31-4B8C-83A1-F6EECF244321}">
                <p14:modId xmlns:p14="http://schemas.microsoft.com/office/powerpoint/2010/main" val="2681374221"/>
              </p:ext>
            </p:extLst>
          </p:nvPr>
        </p:nvGraphicFramePr>
        <p:xfrm>
          <a:off x="107504" y="2204864"/>
          <a:ext cx="892899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7" y="1685"/>
            <a:ext cx="830482" cy="7643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4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ΕΡΩΤΗΣΗ:</a:t>
            </a:r>
            <a:r>
              <a:rPr lang="el-GR" dirty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Θα </a:t>
            </a:r>
            <a:r>
              <a:rPr lang="el-GR" dirty="0"/>
              <a:t>προχωρήσετε σε νέες επενδύσεις; 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3" name="Chart 33"/>
          <p:cNvGraphicFramePr/>
          <p:nvPr>
            <p:extLst>
              <p:ext uri="{D42A27DB-BD31-4B8C-83A1-F6EECF244321}">
                <p14:modId xmlns:p14="http://schemas.microsoft.com/office/powerpoint/2010/main" val="1472305565"/>
              </p:ext>
            </p:extLst>
          </p:nvPr>
        </p:nvGraphicFramePr>
        <p:xfrm>
          <a:off x="179512" y="1628800"/>
          <a:ext cx="8856984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5" y="1684"/>
            <a:ext cx="1024261" cy="942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ΤΑΥΤΟΤΗΤΑ ΕΡΕΥΝΑΣ 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79512" y="1268760"/>
            <a:ext cx="878497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ΔΙΑΡΚΕΙΑ: </a:t>
            </a: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</a:rPr>
              <a:t>Από 09/01/2017 έως 01/02/2017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ΣΤΟΙΧΕΙΑ: </a:t>
            </a: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</a:rPr>
              <a:t>Οκτωβρίου – Νοεμβρίου – Δεκεμβρίου 2016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ΜΕΘΟΔΟΣ: </a:t>
            </a: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</a:rPr>
              <a:t>Ερωτηματολόγιο σε 4 ενότητες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ΣΥΜΜΕΤΕΙΧΑΝ: </a:t>
            </a: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</a:rPr>
              <a:t>Πρωτοβάθμια Σωματεία ΟΕΒΕΜ 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ΣΥΜΜΕΤΟΧΗ: </a:t>
            </a: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</a:rPr>
              <a:t>361 Επιχειρήσεις σε σύνολο 1.500  (ποσοστό 24%)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ΣΤΟΧΟΣ: </a:t>
            </a: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</a:rPr>
              <a:t>Σύγκριση στοιχείων και μια δεύτερη προσπάθεια αποτύπωσης οικονομικής πραγματικότητας </a:t>
            </a:r>
          </a:p>
          <a:p>
            <a:pPr>
              <a:buFont typeface="Arial" pitchFamily="34" charset="0"/>
              <a:buChar char="•"/>
            </a:pPr>
            <a:r>
              <a:rPr lang="el-GR" sz="3200" b="1" dirty="0" smtClean="0">
                <a:solidFill>
                  <a:schemeClr val="accent1">
                    <a:lumMod val="50000"/>
                  </a:schemeClr>
                </a:solidFill>
              </a:rPr>
              <a:t>ΔΙΕΝΕΡΓΕΙΑ ΤΗΣ ΕΡΕΥΝΑΣ: </a:t>
            </a:r>
            <a:r>
              <a:rPr lang="el-GR" sz="3200" dirty="0" smtClean="0">
                <a:solidFill>
                  <a:schemeClr val="accent6">
                    <a:lumMod val="50000"/>
                  </a:schemeClr>
                </a:solidFill>
              </a:rPr>
              <a:t>Από την Ο.Ε.Β.Ε.Μ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7" name="0 - Εικόνα" descr="OEBEM.bmp"/>
          <p:cNvPicPr>
            <a:picLocks noChangeAspect="1" noChangeArrowheads="1"/>
          </p:cNvPicPr>
          <p:nvPr/>
        </p:nvPicPr>
        <p:blipFill>
          <a:blip r:embed="rId3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0" y="1682"/>
            <a:ext cx="1439501" cy="13249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6864" cy="2002234"/>
          </a:xfrm>
        </p:spPr>
        <p:txBody>
          <a:bodyPr>
            <a:normAutofit/>
          </a:bodyPr>
          <a:lstStyle/>
          <a:p>
            <a:r>
              <a:rPr lang="el-GR" b="1" dirty="0"/>
              <a:t>4</a:t>
            </a:r>
            <a:r>
              <a:rPr lang="el-GR" b="1" baseline="30000" dirty="0"/>
              <a:t>η</a:t>
            </a:r>
            <a:r>
              <a:rPr lang="el-GR" b="1" dirty="0"/>
              <a:t> ΕΝΟΤΗΤΑ: ΑΓΟΡΑ   </a:t>
            </a:r>
            <a:endParaRPr lang="el-GR" dirty="0"/>
          </a:p>
        </p:txBody>
      </p:sp>
      <p:pic>
        <p:nvPicPr>
          <p:cNvPr id="3" name="0 - Εικόνα" descr="OEBEM.bmp"/>
          <p:cNvPicPr>
            <a:picLocks noChangeAspect="1" noChangeArrowheads="1"/>
          </p:cNvPicPr>
          <p:nvPr/>
        </p:nvPicPr>
        <p:blipFill>
          <a:blip r:embed="rId2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1835696" y="2276872"/>
            <a:ext cx="5328592" cy="45811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7564" y="188640"/>
            <a:ext cx="7848872" cy="164219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1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ΕΡΩΤΗΣΗ:</a:t>
            </a:r>
            <a:r>
              <a:rPr lang="el-GR" dirty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Απευθύνεστε </a:t>
            </a:r>
            <a:r>
              <a:rPr lang="el-GR" dirty="0"/>
              <a:t>στη χονδρική ή λιανική αγορά;      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3" name="Chart 1"/>
          <p:cNvGraphicFramePr/>
          <p:nvPr>
            <p:extLst>
              <p:ext uri="{D42A27DB-BD31-4B8C-83A1-F6EECF244321}">
                <p14:modId xmlns:p14="http://schemas.microsoft.com/office/powerpoint/2010/main" val="3955581885"/>
              </p:ext>
            </p:extLst>
          </p:nvPr>
        </p:nvGraphicFramePr>
        <p:xfrm>
          <a:off x="107504" y="1988840"/>
          <a:ext cx="89289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7" y="1685"/>
            <a:ext cx="885847" cy="8153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7564" y="260648"/>
            <a:ext cx="7848872" cy="164219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>2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ΕΡΩΤΗΣΗ:</a:t>
            </a:r>
            <a:r>
              <a:rPr lang="el-GR" dirty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Απευθύνεστε </a:t>
            </a:r>
            <a:r>
              <a:rPr lang="el-GR" dirty="0"/>
              <a:t>στην ελληνική αγορά ή εξαγωγές; </a:t>
            </a:r>
            <a:br>
              <a:rPr lang="el-GR" dirty="0"/>
            </a:br>
            <a:r>
              <a:rPr lang="el-GR" dirty="0"/>
              <a:t> 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3" name="Chart 36"/>
          <p:cNvGraphicFramePr/>
          <p:nvPr>
            <p:extLst>
              <p:ext uri="{D42A27DB-BD31-4B8C-83A1-F6EECF244321}">
                <p14:modId xmlns:p14="http://schemas.microsoft.com/office/powerpoint/2010/main" val="3101628405"/>
              </p:ext>
            </p:extLst>
          </p:nvPr>
        </p:nvGraphicFramePr>
        <p:xfrm>
          <a:off x="107504" y="2060848"/>
          <a:ext cx="892899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6" y="1685"/>
            <a:ext cx="968895" cy="8917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3</a:t>
            </a:r>
            <a:r>
              <a:rPr lang="el-GR" b="1" baseline="30000" dirty="0"/>
              <a:t>η</a:t>
            </a:r>
            <a:r>
              <a:rPr lang="el-GR" b="1" dirty="0"/>
              <a:t> ΕΡΩΤΗΣΗ:</a:t>
            </a:r>
            <a:r>
              <a:rPr lang="el-GR" dirty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Χρησιμοποιείτε </a:t>
            </a:r>
            <a:r>
              <a:rPr lang="en-US" dirty="0"/>
              <a:t>e</a:t>
            </a:r>
            <a:r>
              <a:rPr lang="el-GR" dirty="0"/>
              <a:t>-</a:t>
            </a:r>
            <a:r>
              <a:rPr lang="en-US" dirty="0"/>
              <a:t>banking</a:t>
            </a:r>
            <a:r>
              <a:rPr lang="el-GR" dirty="0"/>
              <a:t>;</a:t>
            </a:r>
          </a:p>
        </p:txBody>
      </p:sp>
      <p:graphicFrame>
        <p:nvGraphicFramePr>
          <p:cNvPr id="3" name="Chart 38"/>
          <p:cNvGraphicFramePr/>
          <p:nvPr>
            <p:extLst>
              <p:ext uri="{D42A27DB-BD31-4B8C-83A1-F6EECF244321}">
                <p14:modId xmlns:p14="http://schemas.microsoft.com/office/powerpoint/2010/main" val="584705477"/>
              </p:ext>
            </p:extLst>
          </p:nvPr>
        </p:nvGraphicFramePr>
        <p:xfrm>
          <a:off x="107504" y="1700808"/>
          <a:ext cx="89289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0" y="1682"/>
            <a:ext cx="1439501" cy="13249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6282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4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</a:t>
            </a:r>
            <a:r>
              <a:rPr lang="el-GR" b="1" dirty="0" smtClean="0"/>
              <a:t>:</a:t>
            </a:r>
            <a:br>
              <a:rPr lang="el-GR" b="1" dirty="0" smtClean="0"/>
            </a:br>
            <a:r>
              <a:rPr lang="el-GR" dirty="0" smtClean="0"/>
              <a:t> </a:t>
            </a:r>
            <a:r>
              <a:rPr lang="el-GR" dirty="0"/>
              <a:t>Έχετε </a:t>
            </a:r>
            <a:r>
              <a:rPr lang="en-US" dirty="0"/>
              <a:t>POS </a:t>
            </a:r>
            <a:r>
              <a:rPr lang="el-GR" dirty="0"/>
              <a:t>στην επιχείρηση σας; 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3" name="Chart 41"/>
          <p:cNvGraphicFramePr/>
          <p:nvPr>
            <p:extLst>
              <p:ext uri="{D42A27DB-BD31-4B8C-83A1-F6EECF244321}">
                <p14:modId xmlns:p14="http://schemas.microsoft.com/office/powerpoint/2010/main" val="633978745"/>
              </p:ext>
            </p:extLst>
          </p:nvPr>
        </p:nvGraphicFramePr>
        <p:xfrm>
          <a:off x="13130" y="1628800"/>
          <a:ext cx="892899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3" y="1684"/>
            <a:ext cx="1162674" cy="10701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274638"/>
            <a:ext cx="7848872" cy="200223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5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ΕΡΩΤΗΣΗ:</a:t>
            </a:r>
            <a:r>
              <a:rPr lang="el-GR" dirty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Τι </a:t>
            </a:r>
            <a:r>
              <a:rPr lang="el-GR" dirty="0"/>
              <a:t>πρέπει να αλλάξει για να βελτιωθεί το κλίμα</a:t>
            </a:r>
            <a:r>
              <a:rPr lang="el-GR" dirty="0" smtClean="0"/>
              <a:t>;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3" name="0 - Εικόνα" descr="OEBEM.bmp"/>
          <p:cNvPicPr>
            <a:picLocks noChangeAspect="1" noChangeArrowheads="1"/>
          </p:cNvPicPr>
          <p:nvPr/>
        </p:nvPicPr>
        <p:blipFill>
          <a:blip r:embed="rId2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1835696" y="2276872"/>
            <a:ext cx="5328592" cy="45811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l-GR" b="1" dirty="0" smtClean="0">
                <a:solidFill>
                  <a:srgbClr val="000066"/>
                </a:solidFill>
              </a:rPr>
              <a:t>ΠΡΟΤΑΣΕΙΣ</a:t>
            </a:r>
            <a:endParaRPr lang="el-GR" b="1" dirty="0">
              <a:solidFill>
                <a:srgbClr val="000066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25054"/>
          </a:xfrm>
        </p:spPr>
        <p:txBody>
          <a:bodyPr>
            <a:normAutofit/>
          </a:bodyPr>
          <a:lstStyle/>
          <a:p>
            <a:r>
              <a:rPr lang="el-GR" sz="3400" b="1" dirty="0" smtClean="0">
                <a:solidFill>
                  <a:srgbClr val="000066"/>
                </a:solidFill>
              </a:rPr>
              <a:t>ΦΟΡΟΛΟΓΙΚΟ</a:t>
            </a:r>
            <a:r>
              <a:rPr lang="el-GR" b="1" dirty="0" smtClean="0"/>
              <a:t>:</a:t>
            </a:r>
          </a:p>
          <a:p>
            <a:r>
              <a:rPr lang="el-GR" sz="2800" b="1" dirty="0" smtClean="0">
                <a:solidFill>
                  <a:srgbClr val="990000"/>
                </a:solidFill>
              </a:rPr>
              <a:t>Είμαστε υπέρ της χρήσης </a:t>
            </a:r>
            <a:r>
              <a:rPr lang="en-US" sz="2800" b="1" dirty="0" smtClean="0">
                <a:solidFill>
                  <a:srgbClr val="990000"/>
                </a:solidFill>
              </a:rPr>
              <a:t>POS </a:t>
            </a:r>
            <a:r>
              <a:rPr lang="el-GR" sz="2800" b="1" dirty="0" smtClean="0">
                <a:solidFill>
                  <a:srgbClr val="990000"/>
                </a:solidFill>
              </a:rPr>
              <a:t>εφόσον υπάρξει σύνδεση με ακατάσχετο επαγγελματικό στο 100%</a:t>
            </a:r>
          </a:p>
          <a:p>
            <a:r>
              <a:rPr lang="el-GR" sz="2800" b="1" dirty="0" smtClean="0">
                <a:solidFill>
                  <a:srgbClr val="990000"/>
                </a:solidFill>
              </a:rPr>
              <a:t>Μείωση των ποσοστών φορολόγησης και προκαταβολής</a:t>
            </a:r>
          </a:p>
          <a:p>
            <a:r>
              <a:rPr lang="el-GR" sz="2800" b="1" dirty="0" smtClean="0">
                <a:solidFill>
                  <a:srgbClr val="990000"/>
                </a:solidFill>
              </a:rPr>
              <a:t>Επαναφορά των 100 δόσεων</a:t>
            </a:r>
          </a:p>
          <a:p>
            <a:r>
              <a:rPr lang="el-GR" sz="2800" b="1" dirty="0" err="1" smtClean="0">
                <a:solidFill>
                  <a:srgbClr val="990000"/>
                </a:solidFill>
              </a:rPr>
              <a:t>Εξορθολογισμός</a:t>
            </a:r>
            <a:r>
              <a:rPr lang="el-GR" sz="2800" b="1" dirty="0" smtClean="0">
                <a:solidFill>
                  <a:srgbClr val="990000"/>
                </a:solidFill>
              </a:rPr>
              <a:t> προμηθειών των τραπεζών με τα Ευρωπαϊκά πρότυπα</a:t>
            </a:r>
          </a:p>
          <a:p>
            <a:r>
              <a:rPr lang="el-GR" sz="2800" b="1" dirty="0" smtClean="0">
                <a:solidFill>
                  <a:srgbClr val="990000"/>
                </a:solidFill>
              </a:rPr>
              <a:t>Ακατάσχετος λογαριασμός ανεξαρτήτως </a:t>
            </a:r>
            <a:r>
              <a:rPr lang="en-US" sz="2800" b="1" dirty="0" smtClean="0">
                <a:solidFill>
                  <a:srgbClr val="990000"/>
                </a:solidFill>
              </a:rPr>
              <a:t>POS</a:t>
            </a:r>
            <a:endParaRPr lang="el-GR" sz="2800" b="1" dirty="0" smtClean="0">
              <a:solidFill>
                <a:srgbClr val="990000"/>
              </a:solidFill>
            </a:endParaRPr>
          </a:p>
          <a:p>
            <a:endParaRPr lang="el-GR" dirty="0"/>
          </a:p>
        </p:txBody>
      </p:sp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2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3" y="1684"/>
            <a:ext cx="1162674" cy="10701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000066"/>
                </a:solidFill>
              </a:rPr>
              <a:t>ΠΡΟΤΑΣΕΙΣ</a:t>
            </a:r>
            <a:endParaRPr lang="el-GR" dirty="0">
              <a:solidFill>
                <a:srgbClr val="000066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l-GR" sz="3700" b="1" dirty="0" smtClean="0">
                <a:solidFill>
                  <a:srgbClr val="000066"/>
                </a:solidFill>
              </a:rPr>
              <a:t>ΑΣΦΑΛΙΣΤΙΚΟ</a:t>
            </a:r>
          </a:p>
          <a:p>
            <a:r>
              <a:rPr lang="el-GR" sz="2800" b="1" dirty="0" smtClean="0">
                <a:solidFill>
                  <a:srgbClr val="990000"/>
                </a:solidFill>
              </a:rPr>
              <a:t>Επαναφορά των 100 δόσεων με πάγωμα των προηγούμενων οφειλών</a:t>
            </a:r>
          </a:p>
          <a:p>
            <a:r>
              <a:rPr lang="el-GR" sz="2800" b="1" dirty="0" smtClean="0">
                <a:solidFill>
                  <a:srgbClr val="990000"/>
                </a:solidFill>
              </a:rPr>
              <a:t>Άμεση μείωση των ποσοστών 26,95% στον ασφαλιστικό τομέα</a:t>
            </a:r>
          </a:p>
          <a:p>
            <a:r>
              <a:rPr lang="el-GR" sz="2800" b="1" dirty="0" smtClean="0">
                <a:solidFill>
                  <a:srgbClr val="990000"/>
                </a:solidFill>
              </a:rPr>
              <a:t>Σταθερό και  μακροχρόνιο ασφαλιστικό σύστημα</a:t>
            </a:r>
          </a:p>
          <a:p>
            <a:r>
              <a:rPr lang="el-GR" sz="2800" b="1" dirty="0" smtClean="0">
                <a:solidFill>
                  <a:srgbClr val="990000"/>
                </a:solidFill>
              </a:rPr>
              <a:t>Το κομμάτι της υγείας θα πρέπει να μην είναι σε ποσοστό αλλά σταθερό και ίδιο για όλους</a:t>
            </a:r>
          </a:p>
          <a:p>
            <a:r>
              <a:rPr lang="el-GR" sz="2800" b="1" dirty="0" smtClean="0">
                <a:solidFill>
                  <a:srgbClr val="990000"/>
                </a:solidFill>
              </a:rPr>
              <a:t>Κατάργηση χαρατσιού 5% επί του ΟΑΕΔ</a:t>
            </a:r>
            <a:endParaRPr lang="el-GR" sz="2800" b="1" dirty="0">
              <a:solidFill>
                <a:srgbClr val="990000"/>
              </a:solidFill>
            </a:endParaRPr>
          </a:p>
        </p:txBody>
      </p:sp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2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3" y="1684"/>
            <a:ext cx="1162674" cy="10701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0066"/>
                </a:solidFill>
              </a:rPr>
              <a:t>ΣΥΜΠΕΡΑΣΜΑΤΑ</a:t>
            </a:r>
            <a:endParaRPr lang="el-GR" b="1" dirty="0">
              <a:solidFill>
                <a:srgbClr val="000066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 smtClean="0">
                <a:solidFill>
                  <a:srgbClr val="990000"/>
                </a:solidFill>
              </a:rPr>
              <a:t>Μεσοσταθμικά 7/10 δεν μπορούν αθροιστικά προς δημόσιο</a:t>
            </a:r>
          </a:p>
          <a:p>
            <a:r>
              <a:rPr lang="el-GR" b="1" dirty="0" smtClean="0">
                <a:solidFill>
                  <a:srgbClr val="990000"/>
                </a:solidFill>
              </a:rPr>
              <a:t>Υπάρχει αυξημένη χρήση </a:t>
            </a:r>
            <a:r>
              <a:rPr lang="en-US" b="1" dirty="0" smtClean="0">
                <a:solidFill>
                  <a:srgbClr val="990000"/>
                </a:solidFill>
              </a:rPr>
              <a:t>POS</a:t>
            </a:r>
            <a:r>
              <a:rPr lang="el-GR" b="1" smtClean="0">
                <a:solidFill>
                  <a:srgbClr val="990000"/>
                </a:solidFill>
              </a:rPr>
              <a:t> και </a:t>
            </a:r>
            <a:r>
              <a:rPr lang="el-GR" b="1" dirty="0" smtClean="0">
                <a:solidFill>
                  <a:srgbClr val="990000"/>
                </a:solidFill>
              </a:rPr>
              <a:t>σύγχρονων μορφών τραπεζικής τα οποία θα αυξηθούν όταν και αν θεσμοθετηθεί ο ακατάσχετος επαγγελματικός λογαριασμός σε ποσοστό 100%</a:t>
            </a:r>
          </a:p>
          <a:p>
            <a:r>
              <a:rPr lang="el-GR" b="1" dirty="0" smtClean="0">
                <a:solidFill>
                  <a:srgbClr val="990000"/>
                </a:solidFill>
              </a:rPr>
              <a:t>9/10 δεν βλέπουν επαγγελματική βελτίωση συνθηκών για το επόμενο τρίμηνο</a:t>
            </a:r>
          </a:p>
          <a:p>
            <a:r>
              <a:rPr lang="el-GR" b="1" dirty="0" smtClean="0">
                <a:solidFill>
                  <a:srgbClr val="990000"/>
                </a:solidFill>
              </a:rPr>
              <a:t>8/10 παρουσιάζουν σταθερή μείωση τζίρου</a:t>
            </a:r>
          </a:p>
          <a:p>
            <a:r>
              <a:rPr lang="el-GR" b="1" dirty="0" smtClean="0">
                <a:solidFill>
                  <a:srgbClr val="990000"/>
                </a:solidFill>
              </a:rPr>
              <a:t>Οι ρυθμίσεις επιβάλλεται να υπάρξουν προκειμένου να ενταχθούν στο φορολογικό και ασφαλιστικό σύστημα επιχειρήσεις οι οποίες αντιμετωπίζουν σοβαρές δυσκολίες</a:t>
            </a:r>
          </a:p>
          <a:p>
            <a:r>
              <a:rPr lang="el-GR" b="1" dirty="0" smtClean="0">
                <a:solidFill>
                  <a:srgbClr val="990000"/>
                </a:solidFill>
              </a:rPr>
              <a:t>Το ποσοστό των εξαγωγών παρουσίασε μικρή αύξηση, πράγμα που δείχνει ότι οι τοπικές επιχειρήσεις βλέπουν σιγά σιγά το κομμάτι των εξαγωγών ως πιθανό δρόμο αντιμετώπισης της δύσκολης οικονομικής κατάστασης που βιώνουν</a:t>
            </a:r>
          </a:p>
          <a:p>
            <a:endParaRPr lang="el-GR" b="1" dirty="0" smtClean="0">
              <a:solidFill>
                <a:srgbClr val="990000"/>
              </a:solidFill>
            </a:endParaRPr>
          </a:p>
          <a:p>
            <a:endParaRPr lang="el-GR" b="1" dirty="0">
              <a:solidFill>
                <a:srgbClr val="990000"/>
              </a:solidFill>
            </a:endParaRPr>
          </a:p>
        </p:txBody>
      </p:sp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2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3" y="1684"/>
            <a:ext cx="1162674" cy="10701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56784" cy="2376264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l-GR" sz="5400" b="1" dirty="0" smtClean="0"/>
              <a:t>1</a:t>
            </a:r>
            <a:r>
              <a:rPr lang="el-GR" sz="5400" b="1" baseline="30000" dirty="0" smtClean="0"/>
              <a:t>η</a:t>
            </a:r>
            <a:r>
              <a:rPr lang="el-GR" sz="5400" b="1" dirty="0" smtClean="0"/>
              <a:t> </a:t>
            </a:r>
            <a:r>
              <a:rPr lang="el-GR" sz="5400" b="1" dirty="0"/>
              <a:t>ΕΝΟΤΗΤΑ: ΑΠΑΣΧΟΛΗΣΗ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3" name="0 - Εικόνα" descr="OEBEM.bmp"/>
          <p:cNvPicPr>
            <a:picLocks noChangeAspect="1" noChangeArrowheads="1"/>
          </p:cNvPicPr>
          <p:nvPr/>
        </p:nvPicPr>
        <p:blipFill>
          <a:blip r:embed="rId2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1835696" y="2276872"/>
            <a:ext cx="5328592" cy="45811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7564" y="116632"/>
            <a:ext cx="7848872" cy="157018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1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ΕΡΩΤΗΣΗ:</a:t>
            </a:r>
            <a:r>
              <a:rPr lang="el-GR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Τι </a:t>
            </a:r>
            <a:r>
              <a:rPr lang="el-GR" dirty="0"/>
              <a:t>είδους επιχείρηση είστε;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3" name="Chart 22"/>
          <p:cNvGraphicFramePr/>
          <p:nvPr>
            <p:extLst>
              <p:ext uri="{D42A27DB-BD31-4B8C-83A1-F6EECF244321}">
                <p14:modId xmlns:p14="http://schemas.microsoft.com/office/powerpoint/2010/main" val="3107214328"/>
              </p:ext>
            </p:extLst>
          </p:nvPr>
        </p:nvGraphicFramePr>
        <p:xfrm>
          <a:off x="107504" y="1844824"/>
          <a:ext cx="89289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6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0" y="1682"/>
            <a:ext cx="1439501" cy="13249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130622"/>
            <a:ext cx="7920880" cy="149817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2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ΕΡΩΤΗΣΗ:</a:t>
            </a:r>
            <a:r>
              <a:rPr lang="el-GR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Απασχολείτε </a:t>
            </a:r>
            <a:r>
              <a:rPr lang="el-GR" dirty="0"/>
              <a:t>προσωπικό; 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3" name="Chart 20"/>
          <p:cNvGraphicFramePr/>
          <p:nvPr>
            <p:extLst>
              <p:ext uri="{D42A27DB-BD31-4B8C-83A1-F6EECF244321}">
                <p14:modId xmlns:p14="http://schemas.microsoft.com/office/powerpoint/2010/main" val="715822036"/>
              </p:ext>
            </p:extLst>
          </p:nvPr>
        </p:nvGraphicFramePr>
        <p:xfrm>
          <a:off x="107504" y="1628800"/>
          <a:ext cx="8856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1835696" y="414908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</a:t>
            </a:r>
            <a:endParaRPr lang="el-GR" sz="24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7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0" y="1682"/>
            <a:ext cx="1439501" cy="13249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1354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3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ΕΡΩΤΗΣΗ:</a:t>
            </a:r>
            <a:r>
              <a:rPr lang="el-GR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Πρόκειται </a:t>
            </a:r>
            <a:r>
              <a:rPr lang="el-GR" dirty="0"/>
              <a:t>να προσλάβετε προσωπικό;  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3" name="Chart 19"/>
          <p:cNvGraphicFramePr/>
          <p:nvPr>
            <p:extLst>
              <p:ext uri="{D42A27DB-BD31-4B8C-83A1-F6EECF244321}">
                <p14:modId xmlns:p14="http://schemas.microsoft.com/office/powerpoint/2010/main" val="403577289"/>
              </p:ext>
            </p:extLst>
          </p:nvPr>
        </p:nvGraphicFramePr>
        <p:xfrm>
          <a:off x="107504" y="1916832"/>
          <a:ext cx="89289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1979712" y="5373216"/>
            <a:ext cx="504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7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0" y="1682"/>
            <a:ext cx="1439501" cy="13249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1804" y="0"/>
            <a:ext cx="8100392" cy="155679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4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ΕΡΩΤΗΣΗ:</a:t>
            </a:r>
            <a:r>
              <a:rPr lang="el-GR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Τι </a:t>
            </a:r>
            <a:r>
              <a:rPr lang="el-GR" dirty="0"/>
              <a:t>είδους προσωπικό θα προσλάβετε;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3" name="Chart 13"/>
          <p:cNvGraphicFramePr/>
          <p:nvPr>
            <p:extLst>
              <p:ext uri="{D42A27DB-BD31-4B8C-83A1-F6EECF244321}">
                <p14:modId xmlns:p14="http://schemas.microsoft.com/office/powerpoint/2010/main" val="2966664784"/>
              </p:ext>
            </p:extLst>
          </p:nvPr>
        </p:nvGraphicFramePr>
        <p:xfrm>
          <a:off x="107504" y="1484784"/>
          <a:ext cx="892899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6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6" y="1685"/>
            <a:ext cx="968895" cy="8917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04856" cy="128215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5</a:t>
            </a:r>
            <a:r>
              <a:rPr lang="el-GR" b="1" baseline="30000" dirty="0"/>
              <a:t>η</a:t>
            </a:r>
            <a:r>
              <a:rPr lang="el-GR" b="1" dirty="0"/>
              <a:t> ΕΡΩΤΗΣΗ:</a:t>
            </a:r>
            <a:r>
              <a:rPr lang="el-GR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Πρόκειται </a:t>
            </a:r>
            <a:r>
              <a:rPr lang="el-GR" dirty="0"/>
              <a:t>να απολύσετε προσωπικό;</a:t>
            </a:r>
          </a:p>
        </p:txBody>
      </p:sp>
      <p:graphicFrame>
        <p:nvGraphicFramePr>
          <p:cNvPr id="3" name="Chart 6"/>
          <p:cNvGraphicFramePr/>
          <p:nvPr>
            <p:extLst>
              <p:ext uri="{D42A27DB-BD31-4B8C-83A1-F6EECF244321}">
                <p14:modId xmlns:p14="http://schemas.microsoft.com/office/powerpoint/2010/main" val="1223447071"/>
              </p:ext>
            </p:extLst>
          </p:nvPr>
        </p:nvGraphicFramePr>
        <p:xfrm>
          <a:off x="251520" y="1772816"/>
          <a:ext cx="87849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  <p:pic>
        <p:nvPicPr>
          <p:cNvPr id="5" name="0 - Εικόνα" descr="OEBEM.bmp"/>
          <p:cNvPicPr>
            <a:picLocks noChangeAspect="1" noChangeArrowheads="1"/>
          </p:cNvPicPr>
          <p:nvPr/>
        </p:nvPicPr>
        <p:blipFill>
          <a:blip r:embed="rId4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0" y="1682"/>
            <a:ext cx="1439501" cy="13249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203289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2</a:t>
            </a:r>
            <a:r>
              <a:rPr lang="el-GR" b="1" baseline="30000" dirty="0" smtClean="0"/>
              <a:t>η</a:t>
            </a:r>
            <a:r>
              <a:rPr lang="el-GR" b="1" dirty="0" smtClean="0"/>
              <a:t> </a:t>
            </a:r>
            <a:r>
              <a:rPr lang="el-GR" b="1" dirty="0"/>
              <a:t>ΕΝΟΤΗΤΑ: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ΥΠΟΧΡΕΩΣΕΙΣ </a:t>
            </a:r>
            <a:r>
              <a:rPr lang="el-GR" b="1" dirty="0"/>
              <a:t>ΠΡΟΣ ΔΗΜΟΣΙΟ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3" name="0 - Εικόνα" descr="OEBEM.bmp"/>
          <p:cNvPicPr>
            <a:picLocks noChangeAspect="1" noChangeArrowheads="1"/>
          </p:cNvPicPr>
          <p:nvPr/>
        </p:nvPicPr>
        <p:blipFill>
          <a:blip r:embed="rId2" cstate="print">
            <a:lum bright="-21000" contrast="36000"/>
          </a:blip>
          <a:srcRect/>
          <a:stretch>
            <a:fillRect/>
          </a:stretch>
        </p:blipFill>
        <p:spPr bwMode="auto">
          <a:xfrm>
            <a:off x="1835696" y="2293538"/>
            <a:ext cx="5328592" cy="45811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contourW="12700">
            <a:extrusionClr>
              <a:schemeClr val="tx1"/>
            </a:extrusionClr>
            <a:contourClr>
              <a:schemeClr val="accent1"/>
            </a:contourClr>
          </a:sp3d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83"/>
            <a:ext cx="2771800" cy="61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713</Words>
  <Application>Microsoft Office PowerPoint</Application>
  <PresentationFormat>Προβολή στην οθόνη (4:3)</PresentationFormat>
  <Paragraphs>243</Paragraphs>
  <Slides>28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3" baseType="lpstr">
      <vt:lpstr>Agency FB</vt:lpstr>
      <vt:lpstr>Arial</vt:lpstr>
      <vt:lpstr>Calibri</vt:lpstr>
      <vt:lpstr>Times New Roman</vt:lpstr>
      <vt:lpstr>Θέμα του Office</vt:lpstr>
      <vt:lpstr>       </vt:lpstr>
      <vt:lpstr>ΤΑΥΤΟΤΗΤΑ ΕΡΕΥΝΑΣ </vt:lpstr>
      <vt:lpstr> 1η ΕΝΟΤΗΤΑ: ΑΠΑΣΧΟΛΗΣΗ  </vt:lpstr>
      <vt:lpstr> 1η ΕΡΩΤΗΣΗ:  Τι είδους επιχείρηση είστε; </vt:lpstr>
      <vt:lpstr> 2η ΕΡΩΤΗΣΗ:  Απασχολείτε προσωπικό;  </vt:lpstr>
      <vt:lpstr> 3η ΕΡΩΤΗΣΗ:  Πρόκειται να προσλάβετε προσωπικό;   </vt:lpstr>
      <vt:lpstr> 4η ΕΡΩΤΗΣΗ:  Τι είδους προσωπικό θα προσλάβετε; </vt:lpstr>
      <vt:lpstr>5η ΕΡΩΤΗΣΗ:  Πρόκειται να απολύσετε προσωπικό;</vt:lpstr>
      <vt:lpstr>2η ΕΝΟΤΗΤΑ:  ΥΠΟΧΡΕΩΣΕΙΣ ΠΡΟΣ ΔΗΜΟΣΙΟ  </vt:lpstr>
      <vt:lpstr>1η ΕΡΩΤΗΣΗ:  Έχετε οφειλές προς το Δημόσιο από επαγγελματικές δραστηριότητες; </vt:lpstr>
      <vt:lpstr>1η ΕΡΩΤΗΣΗ:  Έχετε οφειλές προς το Δημόσιο από επαγγελματικές δραστηριότητες</vt:lpstr>
      <vt:lpstr> 2η ΕΡΩΤΗΣΗ:  Έχετε ρύθμιση οφειλών;   </vt:lpstr>
      <vt:lpstr>  3η ΕΡΩΤΗΣΗ:  Έχετε χάσει ρύθμιση;    </vt:lpstr>
      <vt:lpstr> 4η ΕΡΩΤΗΣΗ:  Θεωρείτε ότι θα μπορέσετε να ανταποκριθείτε στις υποχρεώσεις στο επόμενο τρίμηνο;  </vt:lpstr>
      <vt:lpstr>3η ΕΝΟΤΗΤΑ:  ΤΖΙΡΟΣ – ΠΡΟΣΔΟΚΙΕΣ – ΕΠΕΝΔΥΣΕΙΣ   </vt:lpstr>
      <vt:lpstr> 1η ΕΡΩΤΗΣΗ:  Ο τζίρος τριμήνου αυξήθηκε ή μειώθηκε;      </vt:lpstr>
      <vt:lpstr> 2η ΕΡΩΤΗΣΗ: Σε τι ποσοστό; </vt:lpstr>
      <vt:lpstr> 3η ΕΡΩΤΗΣΗ:  Νομίζετε θα βελτιωθεί η οικονομική κατάσταση στο επόμενο τρίμηνο;    </vt:lpstr>
      <vt:lpstr> 4η ΕΡΩΤΗΣΗ:  Θα προχωρήσετε σε νέες επενδύσεις;  </vt:lpstr>
      <vt:lpstr>4η ΕΝΟΤΗΤΑ: ΑΓΟΡΑ   </vt:lpstr>
      <vt:lpstr> 1η ΕΡΩΤΗΣΗ:  Απευθύνεστε στη χονδρική ή λιανική αγορά;       </vt:lpstr>
      <vt:lpstr>  2η ΕΡΩΤΗΣΗ:  Απευθύνεστε στην ελληνική αγορά ή εξαγωγές;    </vt:lpstr>
      <vt:lpstr>3η ΕΡΩΤΗΣΗ:  Χρησιμοποιείτε e-banking;</vt:lpstr>
      <vt:lpstr> 4η ΕΡΩΤΗΣΗ:  Έχετε POS στην επιχείρηση σας;  </vt:lpstr>
      <vt:lpstr> 5η ΕΡΩΤΗΣΗ:  Τι πρέπει να αλλάξει για να βελτιωθεί το κλίμα;  </vt:lpstr>
      <vt:lpstr>ΠΡΟΤΑΣΕΙΣ</vt:lpstr>
      <vt:lpstr>ΠΡΟΤΑΣΕΙΣ</vt:lpstr>
      <vt:lpstr>ΣΥΜΠΕΡΑΣΜΑΤΑ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ΟΜΟΣΠΟΝΔΙΑ ΕΠΑΓΓΕΛΜΑΤΙΩΝ ΒΙΟΤΕΧΝΩΝ &amp; ΕΜΠΟΡΩΝ Ν. ΜΑΓΝΗΣΙΑΣ ΕΡΩΤΗΜΑΤΟΛΟΓΙΟ</dc:title>
  <dc:creator>user</dc:creator>
  <cp:lastModifiedBy>oebem</cp:lastModifiedBy>
  <cp:revision>57</cp:revision>
  <dcterms:created xsi:type="dcterms:W3CDTF">2017-02-06T09:35:08Z</dcterms:created>
  <dcterms:modified xsi:type="dcterms:W3CDTF">2017-05-15T18:38:42Z</dcterms:modified>
</cp:coreProperties>
</file>